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7" r:id="rId3"/>
    <p:sldId id="258" r:id="rId4"/>
    <p:sldId id="259" r:id="rId5"/>
    <p:sldId id="260" r:id="rId6"/>
    <p:sldId id="261" r:id="rId7"/>
    <p:sldId id="262" r:id="rId8"/>
    <p:sldId id="263" r:id="rId9"/>
    <p:sldId id="264" r:id="rId10"/>
    <p:sldId id="265" r:id="rId11"/>
    <p:sldId id="271" r:id="rId12"/>
    <p:sldId id="272" r:id="rId13"/>
    <p:sldId id="273" r:id="rId14"/>
    <p:sldId id="274" r:id="rId15"/>
    <p:sldId id="275" r:id="rId16"/>
    <p:sldId id="276" r:id="rId17"/>
    <p:sldId id="277" r:id="rId18"/>
    <p:sldId id="27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ontserrat" pitchFamily="2" charset="77"/>
      <p:regular r:id="rId25"/>
      <p:bold r:id="rId26"/>
      <p:italic r:id="rId27"/>
      <p:boldItalic r:id="rId28"/>
    </p:embeddedFont>
    <p:embeddedFont>
      <p:font typeface="Montserrat ExtraBold" panose="020F0502020204030204" pitchFamily="34" charset="0"/>
      <p:bold r:id="rId29"/>
      <p:italic r:id="rId30"/>
      <p:boldItalic r:id="rId31"/>
    </p:embeddedFont>
    <p:embeddedFont>
      <p:font typeface="Montserrat Light" panose="020F0302020204030204" pitchFamily="34" charset="0"/>
      <p:regular r:id="rId32"/>
      <p:bold r:id="rId33"/>
      <p:italic r:id="rId34"/>
      <p:boldItalic r:id="rId35"/>
    </p:embeddedFont>
    <p:embeddedFont>
      <p:font typeface="Montserrat Medium" panose="020F0502020204030204" pitchFamily="34" charset="0"/>
      <p:regular r:id="rId36"/>
      <p:bold r:id="rId37"/>
      <p:italic r:id="rId38"/>
      <p:boldItalic r:id="rId39"/>
    </p:embeddedFont>
    <p:embeddedFont>
      <p:font typeface="Montserrat SemiBold"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snapToObjects="1">
      <p:cViewPr varScale="1">
        <p:scale>
          <a:sx n="90" d="100"/>
          <a:sy n="90" d="100"/>
        </p:scale>
        <p:origin x="23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vii.com/insights-library/the-top-6-accounting-workflows-where-automation-plays-be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df2817d7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edf2817d7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webinar.</a:t>
            </a:r>
            <a:endParaRPr/>
          </a:p>
          <a:p>
            <a:pPr marL="0" lvl="0" indent="0" algn="l" rtl="0">
              <a:spcBef>
                <a:spcPts val="0"/>
              </a:spcBef>
              <a:spcAft>
                <a:spcPts val="0"/>
              </a:spcAft>
              <a:buNone/>
            </a:pPr>
            <a:r>
              <a:rPr lang="en-US" i="1"/>
              <a:t>Mapping Your Technology Path: How to Achieve Optimal Accounting Experiences for Clients, Practitioners and Managers</a:t>
            </a:r>
            <a:endParaRPr i="1"/>
          </a:p>
        </p:txBody>
      </p:sp>
      <p:sp>
        <p:nvSpPr>
          <p:cNvPr id="90" name="Google Shape;90;gedf2817d7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df2817d7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edf2817d76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434343"/>
              </a:buClr>
              <a:buSzPts val="1100"/>
              <a:buChar char="●"/>
            </a:pPr>
            <a:r>
              <a:rPr lang="en-US" sz="1100">
                <a:solidFill>
                  <a:srgbClr val="434343"/>
                </a:solidFill>
              </a:rPr>
              <a:t>Front Office</a:t>
            </a:r>
            <a:endParaRPr sz="1100">
              <a:solidFill>
                <a:srgbClr val="434343"/>
              </a:solidFill>
            </a:endParaRPr>
          </a:p>
          <a:p>
            <a:pPr marL="457200" lvl="0" indent="-298450" algn="l" rtl="0">
              <a:spcBef>
                <a:spcPts val="0"/>
              </a:spcBef>
              <a:spcAft>
                <a:spcPts val="0"/>
              </a:spcAft>
              <a:buClr>
                <a:srgbClr val="434343"/>
              </a:buClr>
              <a:buSzPts val="1100"/>
              <a:buChar char="●"/>
            </a:pPr>
            <a:r>
              <a:rPr lang="en-US" sz="1100">
                <a:solidFill>
                  <a:srgbClr val="434343"/>
                </a:solidFill>
              </a:rPr>
              <a:t>Mid-Office</a:t>
            </a:r>
            <a:endParaRPr sz="1100">
              <a:solidFill>
                <a:srgbClr val="434343"/>
              </a:solidFill>
            </a:endParaRPr>
          </a:p>
          <a:p>
            <a:pPr marL="457200" lvl="0" indent="-298450" algn="l" rtl="0">
              <a:spcBef>
                <a:spcPts val="0"/>
              </a:spcBef>
              <a:spcAft>
                <a:spcPts val="0"/>
              </a:spcAft>
              <a:buClr>
                <a:srgbClr val="434343"/>
              </a:buClr>
              <a:buSzPts val="1100"/>
              <a:buChar char="●"/>
            </a:pPr>
            <a:r>
              <a:rPr lang="en-US" sz="1100">
                <a:solidFill>
                  <a:srgbClr val="434343"/>
                </a:solidFill>
              </a:rPr>
              <a:t>Back Office</a:t>
            </a:r>
            <a:endParaRPr sz="1100">
              <a:solidFill>
                <a:srgbClr val="434343"/>
              </a:solidFill>
            </a:endParaRPr>
          </a:p>
          <a:p>
            <a:pPr marL="457200" lvl="0" indent="0" algn="l" rtl="0">
              <a:spcBef>
                <a:spcPts val="0"/>
              </a:spcBef>
              <a:spcAft>
                <a:spcPts val="0"/>
              </a:spcAft>
              <a:buClr>
                <a:schemeClr val="dk1"/>
              </a:buClr>
              <a:buSzPts val="1100"/>
              <a:buFont typeface="Arial"/>
              <a:buNone/>
            </a:pPr>
            <a:endParaRPr sz="1100">
              <a:solidFill>
                <a:srgbClr val="434343"/>
              </a:solidFill>
            </a:endParaRPr>
          </a:p>
          <a:p>
            <a:pPr marL="0" lvl="0" indent="0" algn="l" rtl="0">
              <a:spcBef>
                <a:spcPts val="0"/>
              </a:spcBef>
              <a:spcAft>
                <a:spcPts val="0"/>
              </a:spcAft>
              <a:buClr>
                <a:schemeClr val="dk1"/>
              </a:buClr>
              <a:buSzPts val="1100"/>
              <a:buFont typeface="Arial"/>
              <a:buNone/>
            </a:pPr>
            <a:r>
              <a:rPr lang="en-US" sz="1100" b="1">
                <a:solidFill>
                  <a:srgbClr val="434343"/>
                </a:solidFill>
              </a:rPr>
              <a:t>Reminder</a:t>
            </a:r>
            <a:r>
              <a:rPr lang="en-US" sz="1100">
                <a:solidFill>
                  <a:srgbClr val="434343"/>
                </a:solidFill>
              </a:rPr>
              <a:t>: ask for comments/specifics in the chat field.</a:t>
            </a:r>
            <a:endParaRPr sz="1100">
              <a:solidFill>
                <a:srgbClr val="434343"/>
              </a:solidFill>
            </a:endParaRPr>
          </a:p>
          <a:p>
            <a:pPr marL="0" lvl="0" indent="0" algn="l" rtl="0">
              <a:lnSpc>
                <a:spcPct val="100000"/>
              </a:lnSpc>
              <a:spcBef>
                <a:spcPts val="0"/>
              </a:spcBef>
              <a:spcAft>
                <a:spcPts val="0"/>
              </a:spcAft>
              <a:buNone/>
            </a:pPr>
            <a:endParaRPr sz="1100">
              <a:solidFill>
                <a:srgbClr val="434343"/>
              </a:solidFill>
            </a:endParaRPr>
          </a:p>
        </p:txBody>
      </p:sp>
      <p:sp>
        <p:nvSpPr>
          <p:cNvPr id="217" name="Google Shape;217;gedf2817d76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0c7287ca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d0c7287cae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Lyle: </a:t>
            </a:r>
            <a:endParaRPr b="1"/>
          </a:p>
          <a:p>
            <a:pPr marL="0" lvl="0" indent="0" algn="l" rtl="0">
              <a:lnSpc>
                <a:spcPct val="115000"/>
              </a:lnSpc>
              <a:spcBef>
                <a:spcPts val="0"/>
              </a:spcBef>
              <a:spcAft>
                <a:spcPts val="0"/>
              </a:spcAft>
              <a:buClr>
                <a:schemeClr val="dk1"/>
              </a:buClr>
              <a:buSzPts val="1100"/>
              <a:buFont typeface="Arial"/>
              <a:buNone/>
            </a:pPr>
            <a:r>
              <a:rPr lang="en-US"/>
              <a:t>So here you see the worksheet again, expressed as a matrix. Now it’s important to recognize that for every one of these audiences and functions we’ve identified and defined on the left side of our page, it is vital that we also look at each of them in terms of the impact they have on the audience of your clients, your practitioners and your managers.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This is where, once again, we stress the principle of Accounting Experience Management being the magic and the engine that drives everything – it’s the glue that holds the success of the organization together, which we often refer to in the statement on change management and experience management I make frequently (advance to next slide).</a:t>
            </a:r>
            <a:endParaRPr b="1"/>
          </a:p>
        </p:txBody>
      </p:sp>
      <p:sp>
        <p:nvSpPr>
          <p:cNvPr id="225" name="Google Shape;225;gd0c7287cae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e63a31d4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e63a31d4a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a:t>
            </a:r>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This is our mantra. And Knowing this, our vision is to help firms uplift their Accounting Experience Management by allowing them to own, connect, and automate more of their data.</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So with this mantra in mind, let’s scroll back to the Accounting worksheet again and talk about how to use it most effectively. On the worksheet, note which areas contain your highest pain points? And which areas are currently best served by whatever solutions you’re using.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If you were to improve your support in this area, how would it impact your Clients? Your Practitioners? Your Managers? And how would it affect the technology and corporate functions within your firm? Now you can prioritize the areas you identify as the highest needs and can begin to address them in sequence.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df2817d76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edf2817d76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434343"/>
              </a:buClr>
              <a:buSzPts val="1100"/>
              <a:buChar char="●"/>
            </a:pPr>
            <a:r>
              <a:rPr lang="en-US" sz="1100">
                <a:solidFill>
                  <a:srgbClr val="434343"/>
                </a:solidFill>
              </a:rPr>
              <a:t>Clients</a:t>
            </a:r>
            <a:endParaRPr sz="1100">
              <a:solidFill>
                <a:srgbClr val="434343"/>
              </a:solidFill>
            </a:endParaRPr>
          </a:p>
          <a:p>
            <a:pPr marL="457200" lvl="0" indent="-298450" algn="l" rtl="0">
              <a:spcBef>
                <a:spcPts val="0"/>
              </a:spcBef>
              <a:spcAft>
                <a:spcPts val="0"/>
              </a:spcAft>
              <a:buClr>
                <a:srgbClr val="434343"/>
              </a:buClr>
              <a:buSzPts val="1100"/>
              <a:buChar char="●"/>
            </a:pPr>
            <a:r>
              <a:rPr lang="en-US" sz="1100">
                <a:solidFill>
                  <a:srgbClr val="434343"/>
                </a:solidFill>
              </a:rPr>
              <a:t>Practitioners</a:t>
            </a:r>
            <a:endParaRPr sz="1100">
              <a:solidFill>
                <a:srgbClr val="434343"/>
              </a:solidFill>
            </a:endParaRPr>
          </a:p>
          <a:p>
            <a:pPr marL="457200" lvl="0" indent="-298450" algn="l" rtl="0">
              <a:spcBef>
                <a:spcPts val="0"/>
              </a:spcBef>
              <a:spcAft>
                <a:spcPts val="0"/>
              </a:spcAft>
              <a:buClr>
                <a:srgbClr val="434343"/>
              </a:buClr>
              <a:buSzPts val="1100"/>
              <a:buChar char="●"/>
            </a:pPr>
            <a:r>
              <a:rPr lang="en-US" sz="1100">
                <a:solidFill>
                  <a:srgbClr val="434343"/>
                </a:solidFill>
              </a:rPr>
              <a:t>Managers</a:t>
            </a:r>
            <a:endParaRPr sz="1100">
              <a:solidFill>
                <a:srgbClr val="434343"/>
              </a:solidFill>
            </a:endParaRPr>
          </a:p>
          <a:p>
            <a:pPr marL="457200" lvl="0" indent="0" algn="l" rtl="0">
              <a:spcBef>
                <a:spcPts val="0"/>
              </a:spcBef>
              <a:spcAft>
                <a:spcPts val="0"/>
              </a:spcAft>
              <a:buNone/>
            </a:pPr>
            <a:endParaRPr sz="1100">
              <a:solidFill>
                <a:srgbClr val="434343"/>
              </a:solidFill>
            </a:endParaRPr>
          </a:p>
          <a:p>
            <a:pPr marL="0" lvl="0" indent="0" algn="l" rtl="0">
              <a:spcBef>
                <a:spcPts val="0"/>
              </a:spcBef>
              <a:spcAft>
                <a:spcPts val="0"/>
              </a:spcAft>
              <a:buNone/>
            </a:pPr>
            <a:r>
              <a:rPr lang="en-US" sz="1100" b="1">
                <a:solidFill>
                  <a:srgbClr val="434343"/>
                </a:solidFill>
              </a:rPr>
              <a:t>Reminder</a:t>
            </a:r>
            <a:r>
              <a:rPr lang="en-US" sz="1100">
                <a:solidFill>
                  <a:srgbClr val="434343"/>
                </a:solidFill>
              </a:rPr>
              <a:t>: ask for comments/specifics in the chat field.</a:t>
            </a:r>
            <a:endParaRPr sz="1100">
              <a:solidFill>
                <a:srgbClr val="434343"/>
              </a:solidFill>
            </a:endParaRPr>
          </a:p>
          <a:p>
            <a:pPr marL="0" lvl="0" indent="0" algn="l" rtl="0">
              <a:lnSpc>
                <a:spcPct val="100000"/>
              </a:lnSpc>
              <a:spcBef>
                <a:spcPts val="0"/>
              </a:spcBef>
              <a:spcAft>
                <a:spcPts val="0"/>
              </a:spcAft>
              <a:buNone/>
            </a:pPr>
            <a:endParaRPr sz="1100">
              <a:solidFill>
                <a:srgbClr val="434343"/>
              </a:solidFill>
            </a:endParaRPr>
          </a:p>
        </p:txBody>
      </p:sp>
      <p:sp>
        <p:nvSpPr>
          <p:cNvPr id="241" name="Google Shape;241;gedf2817d76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1813b20e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1813b20e6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a:t>
            </a:r>
            <a:endParaRPr/>
          </a:p>
          <a:p>
            <a:pPr marL="0" lvl="0" indent="0" algn="l" rtl="0">
              <a:spcBef>
                <a:spcPts val="0"/>
              </a:spcBef>
              <a:spcAft>
                <a:spcPts val="0"/>
              </a:spcAft>
              <a:buNone/>
            </a:pPr>
            <a:r>
              <a:rPr lang="en-US"/>
              <a:t>We refer to this worksheet frequently and will make it available to you as a download at the end of this webinar, but on the screen right now you see a planning tool for Accounting Experience Management that we can best describe as a matrix.</a:t>
            </a:r>
            <a:endParaRPr/>
          </a:p>
          <a:p>
            <a:pPr marL="0" lvl="0" indent="0" algn="l" rtl="0">
              <a:lnSpc>
                <a:spcPct val="115000"/>
              </a:lnSpc>
              <a:spcBef>
                <a:spcPts val="1200"/>
              </a:spcBef>
              <a:spcAft>
                <a:spcPts val="0"/>
              </a:spcAft>
              <a:buClr>
                <a:schemeClr val="dk1"/>
              </a:buClr>
              <a:buSzPts val="1100"/>
              <a:buFont typeface="Arial"/>
              <a:buNone/>
            </a:pPr>
            <a:r>
              <a:rPr lang="en-US"/>
              <a:t>With the Avii team, we designed this graphic and tool as an answer to the million dollar question we hear again and again: “There are so many areas where I want to evolve the technology at our firm…where do I start?”</a:t>
            </a:r>
            <a:endParaRPr/>
          </a:p>
          <a:p>
            <a:pPr marL="0" lvl="0" indent="0" algn="l" rtl="0">
              <a:lnSpc>
                <a:spcPct val="115000"/>
              </a:lnSpc>
              <a:spcBef>
                <a:spcPts val="1200"/>
              </a:spcBef>
              <a:spcAft>
                <a:spcPts val="1200"/>
              </a:spcAft>
              <a:buClr>
                <a:schemeClr val="dk1"/>
              </a:buClr>
              <a:buSzPts val="1100"/>
              <a:buFont typeface="Arial"/>
              <a:buNone/>
            </a:pPr>
            <a:r>
              <a:rPr lang="en-US"/>
              <a:t>….and my answer is to start with this page, which is a matrix. We can start by dividing up the tech world into the 25 areas you see here, and by identifying the pain points your firm is experiencing across all audiences and offices (front/mid/back). Then you can creating a totem to identify the BIGGEST problems, and create a vision that outlines how to advance in a way that every step forward builds on the steps you are taking and also prepares the firm to take the future steps over the coming seasons.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f2d1b39fa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f2d1b39fae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a:t>
            </a:r>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In our most recent prior webinar, </a:t>
            </a:r>
            <a:r>
              <a:rPr lang="en-US" i="1" u="sng">
                <a:solidFill>
                  <a:schemeClr val="hlink"/>
                </a:solidFill>
                <a:highlight>
                  <a:srgbClr val="FFFFFF"/>
                </a:highlight>
                <a:hlinkClick r:id="rId3"/>
              </a:rPr>
              <a:t>The Top 6 Accounting Workflows Where Automation Plays Best</a:t>
            </a:r>
            <a:r>
              <a:rPr lang="en-US">
                <a:highlight>
                  <a:srgbClr val="FFFFFF"/>
                </a:highlight>
              </a:rPr>
              <a:t>, we walk through each of our technology solution sets in detail, and we also talk about the ways in which Avii uniquely allows you to create an interconnected “sky bridge” from the functions you put into your accounting portal that are Avii’s technologies and the ones you want to truly interconnect and bridge to from existing familiar applications that you need to support due to client connectivity needs or that are serving you well enough at the current time you don’t yet have a need that ranks high enough on the priority scale to replace them. This is a unique benefit of the Avii architecture – you can do all of these things while staying within the portal and within the place of ideal efficiency and functionality, to save yourself the problems that normally take place when you are correlating among 30-plus applications your practitioners need to access.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(Gary to remark on this as well – why does this approach make sense and what are his personal opinions on this?)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Finally, as next steps beyond downloading and using the Accounting Experience Management worksheet, here are some additional opportunities from Avii we’d like you to consider –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4bf20baf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84bf20baf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t>Software Self-Audit Tool</a:t>
            </a:r>
            <a:endParaRPr sz="1100" b="1"/>
          </a:p>
          <a:p>
            <a:pPr marL="0" lvl="0" indent="0" algn="l" rtl="0">
              <a:spcBef>
                <a:spcPts val="0"/>
              </a:spcBef>
              <a:spcAft>
                <a:spcPts val="0"/>
              </a:spcAft>
              <a:buNone/>
            </a:pPr>
            <a:r>
              <a:rPr lang="en-US" sz="1100"/>
              <a:t>https://accounting.avii.com/accounting-software-audit-calculator</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b="1"/>
              <a:t>Software Audit</a:t>
            </a:r>
            <a:endParaRPr sz="1100" b="1"/>
          </a:p>
          <a:p>
            <a:pPr marL="0" lvl="0" indent="0" algn="l" rtl="0">
              <a:spcBef>
                <a:spcPts val="0"/>
              </a:spcBef>
              <a:spcAft>
                <a:spcPts val="0"/>
              </a:spcAft>
              <a:buNone/>
            </a:pPr>
            <a:r>
              <a:rPr lang="en-US" sz="1100"/>
              <a:t>https://accounting.avii.com/plummeting-accounting-productivity-assessment</a:t>
            </a:r>
            <a:endParaRPr sz="1100"/>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r>
              <a:rPr lang="en-US" sz="1100" b="1"/>
              <a:t>Free Trial</a:t>
            </a:r>
            <a:endParaRPr sz="1100" b="1"/>
          </a:p>
          <a:p>
            <a:pPr marL="0" lvl="0" indent="0" algn="l" rtl="0">
              <a:spcBef>
                <a:spcPts val="0"/>
              </a:spcBef>
              <a:spcAft>
                <a:spcPts val="0"/>
              </a:spcAft>
              <a:buClr>
                <a:schemeClr val="dk1"/>
              </a:buClr>
              <a:buSzPts val="1100"/>
              <a:buFont typeface="Arial"/>
              <a:buNone/>
            </a:pPr>
            <a:r>
              <a:rPr lang="en-US" sz="1100"/>
              <a:t>https://www.avii.com/signup</a:t>
            </a:r>
            <a:endParaRPr sz="1100"/>
          </a:p>
        </p:txBody>
      </p:sp>
      <p:sp>
        <p:nvSpPr>
          <p:cNvPr id="279" name="Google Shape;279;g84bf20baf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59245cd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d59245cd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rgbClr val="434343"/>
              </a:buClr>
              <a:buSzPts val="1100"/>
              <a:buChar char="●"/>
            </a:pPr>
            <a:r>
              <a:rPr lang="en-US" sz="1100">
                <a:solidFill>
                  <a:srgbClr val="434343"/>
                </a:solidFill>
              </a:rPr>
              <a:t>Yes</a:t>
            </a:r>
            <a:endParaRPr sz="1100">
              <a:solidFill>
                <a:srgbClr val="434343"/>
              </a:solidFill>
            </a:endParaRPr>
          </a:p>
          <a:p>
            <a:pPr marL="457200" lvl="0" indent="-298450" algn="l" rtl="0">
              <a:lnSpc>
                <a:spcPct val="100000"/>
              </a:lnSpc>
              <a:spcBef>
                <a:spcPts val="0"/>
              </a:spcBef>
              <a:spcAft>
                <a:spcPts val="0"/>
              </a:spcAft>
              <a:buClr>
                <a:srgbClr val="434343"/>
              </a:buClr>
              <a:buSzPts val="1100"/>
              <a:buChar char="●"/>
            </a:pPr>
            <a:r>
              <a:rPr lang="en-US" sz="1100">
                <a:solidFill>
                  <a:srgbClr val="434343"/>
                </a:solidFill>
              </a:rPr>
              <a:t>No</a:t>
            </a:r>
            <a:endParaRPr sz="1100">
              <a:solidFill>
                <a:srgbClr val="434343"/>
              </a:solidFill>
            </a:endParaRPr>
          </a:p>
        </p:txBody>
      </p:sp>
      <p:sp>
        <p:nvSpPr>
          <p:cNvPr id="297" name="Google Shape;297;gd59245cd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0188bfcef_9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80188bfcef_9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Moderator</a:t>
            </a:r>
            <a:r>
              <a:rPr lang="en-US"/>
              <a:t>:</a:t>
            </a:r>
            <a:endParaRPr/>
          </a:p>
          <a:p>
            <a:pPr marL="0" lvl="0" indent="0" algn="l" rtl="0">
              <a:lnSpc>
                <a:spcPct val="100000"/>
              </a:lnSpc>
              <a:spcBef>
                <a:spcPts val="0"/>
              </a:spcBef>
              <a:spcAft>
                <a:spcPts val="0"/>
              </a:spcAft>
              <a:buClr>
                <a:schemeClr val="dk1"/>
              </a:buClr>
              <a:buSzPts val="1100"/>
              <a:buFont typeface="Arial"/>
              <a:buNone/>
            </a:pPr>
            <a:endParaRPr>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a:highlight>
                  <a:schemeClr val="lt1"/>
                </a:highlight>
              </a:rPr>
              <a:t>Gary Boomer, is recognized in the accounting profession as the leading authority on technology and firm management. He consults and speaks around the globe on several topics including strategic and technology planning; mindset, skillsets and toolsets for the future; change management and developing a training and learning culture. He also acts as a planning facilitator and coach to some of the accounting profession's top firms. Gary is the creator of The Boomer Technology Circles and the Boomer CIO Circle, through which he helps firms bridge the gap between technology and practice management and prepares technology professionals for a seat at the management table by developing their business and IT acumen. In addition to consulting with hundreds of accounting firms, he has counseled companies such as IBM, Microsoft, Intuit, Wolters Kluwer, Sage, XCM, Expensify and Thomson Reuters on the design and marketing of accounting related software. He continues to consult with many industry technology providers to better serve the needs of the CPA profession and their clients.</a:t>
            </a:r>
            <a:endParaRPr>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highlight>
                  <a:srgbClr val="FFFFFF"/>
                </a:highlight>
              </a:rPr>
              <a:t>Lyle Ball</a:t>
            </a:r>
            <a:r>
              <a:rPr lang="en-US" b="1">
                <a:highlight>
                  <a:srgbClr val="FFFFFF"/>
                </a:highlight>
              </a:rPr>
              <a:t> </a:t>
            </a:r>
            <a:r>
              <a:rPr lang="en-US">
                <a:highlight>
                  <a:srgbClr val="FFFFFF"/>
                </a:highlight>
              </a:rPr>
              <a:t>is a Co-Founder and CEO of Avii. For the past 25 years, he has served as a senior executive and serial entrepreneur of high-growth software companies fueled by venture capital firms. Lyle’s operational background helped him envision how accounting firms can optimize their business and use automation to improve productivity, communication and revenue. On a personal note, he and his wife enjoy the wilderness, beaches and extreme outdoor sports. They just welcomed their very first grandchild a year ago in the summer of 2020.</a:t>
            </a:r>
            <a:endParaRPr>
              <a:highlight>
                <a:schemeClr val="lt1"/>
              </a:highlight>
            </a:endParaRPr>
          </a:p>
        </p:txBody>
      </p:sp>
      <p:sp>
        <p:nvSpPr>
          <p:cNvPr id="103" name="Google Shape;103;g80188bfcef_9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0188bfcef_9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80188bfcef_9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 </a:t>
            </a:r>
            <a:endParaRPr/>
          </a:p>
          <a:p>
            <a:pPr marL="0" lvl="0" indent="0" algn="l" rtl="0">
              <a:lnSpc>
                <a:spcPct val="115000"/>
              </a:lnSpc>
              <a:spcBef>
                <a:spcPts val="0"/>
              </a:spcBef>
              <a:spcAft>
                <a:spcPts val="0"/>
              </a:spcAft>
              <a:buClr>
                <a:schemeClr val="dk1"/>
              </a:buClr>
              <a:buSzPts val="1100"/>
              <a:buFont typeface="Arial"/>
              <a:buNone/>
            </a:pPr>
            <a:r>
              <a:rPr lang="en-US"/>
              <a:t>Learning objectives: </a:t>
            </a:r>
            <a:endParaRPr/>
          </a:p>
          <a:p>
            <a:pPr marL="457200" lvl="0" indent="-304800" algn="l" rtl="0">
              <a:lnSpc>
                <a:spcPct val="115000"/>
              </a:lnSpc>
              <a:spcBef>
                <a:spcPts val="1200"/>
              </a:spcBef>
              <a:spcAft>
                <a:spcPts val="0"/>
              </a:spcAft>
              <a:buSzPts val="1200"/>
              <a:buFont typeface="Calibri"/>
              <a:buAutoNum type="arabicPeriod"/>
            </a:pPr>
            <a:r>
              <a:rPr lang="en-US"/>
              <a:t>How to identify the matrix of accounting services, and the way it supports the process of perpetual change management and elevation of technology and services.</a:t>
            </a:r>
            <a:endParaRPr/>
          </a:p>
          <a:p>
            <a:pPr marL="457200" lvl="0" indent="-304800" algn="l" rtl="0">
              <a:lnSpc>
                <a:spcPct val="115000"/>
              </a:lnSpc>
              <a:spcBef>
                <a:spcPts val="0"/>
              </a:spcBef>
              <a:spcAft>
                <a:spcPts val="0"/>
              </a:spcAft>
              <a:buSzPts val="1200"/>
              <a:buFont typeface="Calibri"/>
              <a:buAutoNum type="arabicPeriod"/>
            </a:pPr>
            <a:r>
              <a:rPr lang="en-US"/>
              <a:t>How to optimize your understanding and use of the matrix to master success in functions for front, mid and back office solution sets.</a:t>
            </a:r>
            <a:endParaRPr/>
          </a:p>
          <a:p>
            <a:pPr marL="457200" lvl="0" indent="-304800" algn="l" rtl="0">
              <a:lnSpc>
                <a:spcPct val="115000"/>
              </a:lnSpc>
              <a:spcBef>
                <a:spcPts val="0"/>
              </a:spcBef>
              <a:spcAft>
                <a:spcPts val="0"/>
              </a:spcAft>
              <a:buSzPts val="1200"/>
              <a:buFont typeface="Calibri"/>
              <a:buAutoNum type="arabicPeriod"/>
            </a:pPr>
            <a:r>
              <a:rPr lang="en-US"/>
              <a:t>How to optimize your use of the matrix and process to maximum Accounting Experience Management success for clients, practitioners and managers, which is your greatest route to business effectiveness and revenue success.</a:t>
            </a:r>
            <a:endParaRPr/>
          </a:p>
          <a:p>
            <a:pPr marL="0" lvl="0" indent="0" algn="l" rtl="0">
              <a:spcBef>
                <a:spcPts val="1200"/>
              </a:spcBef>
              <a:spcAft>
                <a:spcPts val="0"/>
              </a:spcAft>
              <a:buClr>
                <a:schemeClr val="dk1"/>
              </a:buClr>
              <a:buSzPts val="1100"/>
              <a:buFont typeface="Arial"/>
              <a:buNone/>
            </a:pPr>
            <a:endParaRPr/>
          </a:p>
        </p:txBody>
      </p:sp>
      <p:sp>
        <p:nvSpPr>
          <p:cNvPr id="116" name="Google Shape;116;g80188bfcef_9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74754ae2b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d74754ae2b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 </a:t>
            </a:r>
            <a:endParaRPr/>
          </a:p>
          <a:p>
            <a:pPr marL="0" lvl="0" indent="0" algn="l" rtl="0">
              <a:spcBef>
                <a:spcPts val="0"/>
              </a:spcBef>
              <a:spcAft>
                <a:spcPts val="0"/>
              </a:spcAft>
              <a:buClr>
                <a:schemeClr val="dk1"/>
              </a:buClr>
              <a:buSzPts val="1100"/>
              <a:buFont typeface="Arial"/>
              <a:buNone/>
            </a:pPr>
            <a:r>
              <a:rPr lang="en-US"/>
              <a:t>This sounds like a tall hurdle – and inherent in this is the additional challenge that not only must you simultaneously consider the interests of clients, practitioners and managers at all times, you also need to respect and correlate the priorities and interrelation of front, mid and back office technology and applications. In addition to this, change management will be a perpetual process – that’s okay, and in our work with clients we’re hearing and determining that’s a better way to go than to gear up for a massive technology migration as a single event (which even then, would have to be repeated after a number of years).</a:t>
            </a:r>
            <a:endParaRPr i="1"/>
          </a:p>
        </p:txBody>
      </p:sp>
      <p:sp>
        <p:nvSpPr>
          <p:cNvPr id="124" name="Google Shape;124;gd74754ae2b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50b7df86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50b7df86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a:t>
            </a:r>
            <a:endParaRPr/>
          </a:p>
          <a:p>
            <a:pPr marL="0" lvl="0" indent="0" algn="l" rtl="0">
              <a:spcBef>
                <a:spcPts val="0"/>
              </a:spcBef>
              <a:spcAft>
                <a:spcPts val="0"/>
              </a:spcAft>
              <a:buNone/>
            </a:pPr>
            <a:r>
              <a:rPr lang="en-US"/>
              <a:t>We refer to this worksheet frequently and will make it available to you as a download at the end of this webinar, but on the screen right now you see a planning tool for Accounting Experience Management that we can best describe as a matrix.</a:t>
            </a:r>
            <a:endParaRPr/>
          </a:p>
          <a:p>
            <a:pPr marL="0" lvl="0" indent="0" algn="l" rtl="0">
              <a:lnSpc>
                <a:spcPct val="115000"/>
              </a:lnSpc>
              <a:spcBef>
                <a:spcPts val="1200"/>
              </a:spcBef>
              <a:spcAft>
                <a:spcPts val="0"/>
              </a:spcAft>
              <a:buClr>
                <a:schemeClr val="dk1"/>
              </a:buClr>
              <a:buSzPts val="1100"/>
              <a:buFont typeface="Arial"/>
              <a:buNone/>
            </a:pPr>
            <a:r>
              <a:rPr lang="en-US"/>
              <a:t>With the Avii team, we designed this graphic and tool as an answer to the million dollar question we hear again and again: “There are so many areas where I want to evolve the technology at our firm…where do I start?”</a:t>
            </a:r>
            <a:endParaRPr/>
          </a:p>
          <a:p>
            <a:pPr marL="0" lvl="0" indent="0" algn="l" rtl="0">
              <a:lnSpc>
                <a:spcPct val="115000"/>
              </a:lnSpc>
              <a:spcBef>
                <a:spcPts val="1200"/>
              </a:spcBef>
              <a:spcAft>
                <a:spcPts val="1200"/>
              </a:spcAft>
              <a:buClr>
                <a:schemeClr val="dk1"/>
              </a:buClr>
              <a:buSzPts val="1100"/>
              <a:buFont typeface="Arial"/>
              <a:buNone/>
            </a:pPr>
            <a:r>
              <a:rPr lang="en-US"/>
              <a:t>….and my answer is to start with this page, which is a matrix. We can start by dividing up the tech world into the 25 areas you see here, and by identifying the pain points your firm is experiencing across all audiences and offices (front/mid/back). Then you can creating a totem to identify the BIGGEST problems, and create a vision that outlines how to advance in a way that every step forward builds on the steps you are taking and also prepares the firm to take the future steps over the coming seasons.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50b7df86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50b7df864_1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a:t>
            </a:r>
            <a:endParaRPr/>
          </a:p>
          <a:p>
            <a:pPr marL="0" lvl="0" indent="0" algn="l" rtl="0">
              <a:spcBef>
                <a:spcPts val="0"/>
              </a:spcBef>
              <a:spcAft>
                <a:spcPts val="0"/>
              </a:spcAft>
              <a:buNone/>
            </a:pPr>
            <a:r>
              <a:rPr lang="en-US"/>
              <a:t>We refer to this worksheet frequently and will make it available to you as a download at the end of this webinar, but on the screen right now you see a planning tool for Accounting Experience Management that we can best describe as a matrix.</a:t>
            </a:r>
            <a:endParaRPr/>
          </a:p>
          <a:p>
            <a:pPr marL="0" lvl="0" indent="0" algn="l" rtl="0">
              <a:lnSpc>
                <a:spcPct val="115000"/>
              </a:lnSpc>
              <a:spcBef>
                <a:spcPts val="1200"/>
              </a:spcBef>
              <a:spcAft>
                <a:spcPts val="0"/>
              </a:spcAft>
              <a:buClr>
                <a:schemeClr val="dk1"/>
              </a:buClr>
              <a:buSzPts val="1100"/>
              <a:buFont typeface="Arial"/>
              <a:buNone/>
            </a:pPr>
            <a:r>
              <a:rPr lang="en-US"/>
              <a:t>With the Avii team, we designed this graphic and tool as an answer to the million dollar question we hear again and again: “There are so many areas where I want to evolve the technology at our firm…where do I start?”</a:t>
            </a:r>
            <a:endParaRPr/>
          </a:p>
          <a:p>
            <a:pPr marL="0" lvl="0" indent="0" algn="l" rtl="0">
              <a:lnSpc>
                <a:spcPct val="115000"/>
              </a:lnSpc>
              <a:spcBef>
                <a:spcPts val="1200"/>
              </a:spcBef>
              <a:spcAft>
                <a:spcPts val="1200"/>
              </a:spcAft>
              <a:buClr>
                <a:schemeClr val="dk1"/>
              </a:buClr>
              <a:buSzPts val="1100"/>
              <a:buFont typeface="Arial"/>
              <a:buNone/>
            </a:pPr>
            <a:r>
              <a:rPr lang="en-US"/>
              <a:t>….and my answer is to start with this page, which is a matrix. We can start by dividing up the tech world into the 25 areas you see here, and by identifying the pain points your firm is experiencing across all audiences and offices (front/mid/back). Then you can creating a totem to identify the BIGGEST problems, and create a vision that outlines how to advance in a way that every step forward builds on the steps you are taking and also prepares the firm to take the future steps over the coming seasons.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50b7df864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f50b7df864_1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Lyle: </a:t>
            </a:r>
            <a:endParaRPr b="1"/>
          </a:p>
          <a:p>
            <a:pPr marL="0" lvl="0" indent="0" algn="l" rtl="0">
              <a:lnSpc>
                <a:spcPct val="115000"/>
              </a:lnSpc>
              <a:spcBef>
                <a:spcPts val="0"/>
              </a:spcBef>
              <a:spcAft>
                <a:spcPts val="0"/>
              </a:spcAft>
              <a:buClr>
                <a:schemeClr val="dk1"/>
              </a:buClr>
              <a:buSzPts val="1100"/>
              <a:buFont typeface="Arial"/>
              <a:buNone/>
            </a:pPr>
            <a:r>
              <a:rPr lang="en-US"/>
              <a:t>So here you see the worksheet again, expressed as a matrix. Now it’s important to recognize that for every one of these audiences and functions we’ve identified and defined on the left side of our page, it is vital that we also look at each of them in terms of the impact they have on the audience of your clients, your practitioners and your managers.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This is where, once again, we stress the principle of Accounting Experience Management being the magic and the engine that drives everything – it’s the glue that holds the success of the organization together, which we often refer to in the statement on change management and experience management I make frequently (advance to next slide).</a:t>
            </a:r>
            <a:endParaRPr b="1"/>
          </a:p>
        </p:txBody>
      </p:sp>
      <p:sp>
        <p:nvSpPr>
          <p:cNvPr id="149" name="Google Shape;149;gf50b7df864_1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74754ae2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74754ae2b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Lyle</a:t>
            </a:r>
            <a:r>
              <a:rPr lang="en-US"/>
              <a:t>:</a:t>
            </a:r>
            <a:endParaRPr/>
          </a:p>
          <a:p>
            <a:pPr marL="0" lvl="0" indent="0" algn="l" rtl="0">
              <a:spcBef>
                <a:spcPts val="0"/>
              </a:spcBef>
              <a:spcAft>
                <a:spcPts val="0"/>
              </a:spcAft>
              <a:buNone/>
            </a:pPr>
            <a:r>
              <a:rPr lang="en-US"/>
              <a:t>We refer to this worksheet frequently and will make it available to you as a download at the end of this webinar, but on the screen right now you see a planning tool for Accounting Experience Management that we can best describe as a matrix.</a:t>
            </a:r>
            <a:endParaRPr/>
          </a:p>
          <a:p>
            <a:pPr marL="0" lvl="0" indent="0" algn="l" rtl="0">
              <a:lnSpc>
                <a:spcPct val="115000"/>
              </a:lnSpc>
              <a:spcBef>
                <a:spcPts val="1200"/>
              </a:spcBef>
              <a:spcAft>
                <a:spcPts val="0"/>
              </a:spcAft>
              <a:buClr>
                <a:schemeClr val="dk1"/>
              </a:buClr>
              <a:buSzPts val="1100"/>
              <a:buFont typeface="Arial"/>
              <a:buNone/>
            </a:pPr>
            <a:r>
              <a:rPr lang="en-US"/>
              <a:t>With the Avii team, we designed this graphic and tool as an answer to the million dollar question we hear again and again: “There are so many areas where I want to evolve the technology at our firm…where do I start?”</a:t>
            </a:r>
            <a:endParaRPr/>
          </a:p>
          <a:p>
            <a:pPr marL="0" lvl="0" indent="0" algn="l" rtl="0">
              <a:lnSpc>
                <a:spcPct val="115000"/>
              </a:lnSpc>
              <a:spcBef>
                <a:spcPts val="1200"/>
              </a:spcBef>
              <a:spcAft>
                <a:spcPts val="1200"/>
              </a:spcAft>
              <a:buClr>
                <a:schemeClr val="dk1"/>
              </a:buClr>
              <a:buSzPts val="1100"/>
              <a:buFont typeface="Arial"/>
              <a:buNone/>
            </a:pPr>
            <a:r>
              <a:rPr lang="en-US"/>
              <a:t>….and my answer is to start with this page, which is a matrix. We can start by dividing up the tech world into the 25 areas you see here, and by identifying the pain points your firm is experiencing across all audiences and offices (front/mid/back). Then you can creating a totem to identify the BIGGEST problems, and create a vision that outlines how to advance in a way that every step forward builds on the steps you are taking and also prepares the firm to take the future steps over the coming seasons.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5ea448ab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a5ea448abd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rgbClr val="434343"/>
              </a:buClr>
              <a:buSzPts val="1100"/>
              <a:buChar char="●"/>
            </a:pPr>
            <a:r>
              <a:rPr lang="en-US" sz="1100">
                <a:solidFill>
                  <a:srgbClr val="434343"/>
                </a:solidFill>
              </a:rPr>
              <a:t>Very effective</a:t>
            </a:r>
            <a:endParaRPr sz="1100">
              <a:solidFill>
                <a:srgbClr val="434343"/>
              </a:solidFill>
            </a:endParaRPr>
          </a:p>
          <a:p>
            <a:pPr marL="457200" lvl="0" indent="-298450" algn="l" rtl="0">
              <a:lnSpc>
                <a:spcPct val="100000"/>
              </a:lnSpc>
              <a:spcBef>
                <a:spcPts val="0"/>
              </a:spcBef>
              <a:spcAft>
                <a:spcPts val="0"/>
              </a:spcAft>
              <a:buClr>
                <a:srgbClr val="434343"/>
              </a:buClr>
              <a:buSzPts val="1100"/>
              <a:buChar char="●"/>
            </a:pPr>
            <a:r>
              <a:rPr lang="en-US" sz="1100">
                <a:solidFill>
                  <a:srgbClr val="434343"/>
                </a:solidFill>
              </a:rPr>
              <a:t>Moderately effective</a:t>
            </a:r>
            <a:endParaRPr sz="1100">
              <a:solidFill>
                <a:srgbClr val="434343"/>
              </a:solidFill>
            </a:endParaRPr>
          </a:p>
          <a:p>
            <a:pPr marL="457200" lvl="0" indent="-298450" algn="l" rtl="0">
              <a:lnSpc>
                <a:spcPct val="100000"/>
              </a:lnSpc>
              <a:spcBef>
                <a:spcPts val="0"/>
              </a:spcBef>
              <a:spcAft>
                <a:spcPts val="0"/>
              </a:spcAft>
              <a:buClr>
                <a:srgbClr val="434343"/>
              </a:buClr>
              <a:buSzPts val="1100"/>
              <a:buChar char="●"/>
            </a:pPr>
            <a:r>
              <a:rPr lang="en-US" sz="1100">
                <a:solidFill>
                  <a:srgbClr val="434343"/>
                </a:solidFill>
              </a:rPr>
              <a:t>We have no set plan</a:t>
            </a:r>
            <a:endParaRPr sz="1100">
              <a:solidFill>
                <a:srgbClr val="434343"/>
              </a:solidFill>
            </a:endParaRPr>
          </a:p>
          <a:p>
            <a:pPr marL="457200" lvl="0" indent="-298450" algn="l" rtl="0">
              <a:lnSpc>
                <a:spcPct val="100000"/>
              </a:lnSpc>
              <a:spcBef>
                <a:spcPts val="0"/>
              </a:spcBef>
              <a:spcAft>
                <a:spcPts val="0"/>
              </a:spcAft>
              <a:buClr>
                <a:srgbClr val="434343"/>
              </a:buClr>
              <a:buSzPts val="1100"/>
              <a:buChar char="●"/>
            </a:pPr>
            <a:r>
              <a:rPr lang="en-US" sz="1100">
                <a:solidFill>
                  <a:srgbClr val="434343"/>
                </a:solidFill>
              </a:rPr>
              <a:t>What’s change management?</a:t>
            </a:r>
            <a:endParaRPr sz="1100">
              <a:solidFill>
                <a:srgbClr val="434343"/>
              </a:solidFill>
            </a:endParaRPr>
          </a:p>
          <a:p>
            <a:pPr marL="457200" lvl="0" indent="0" algn="l" rtl="0">
              <a:lnSpc>
                <a:spcPct val="100000"/>
              </a:lnSpc>
              <a:spcBef>
                <a:spcPts val="0"/>
              </a:spcBef>
              <a:spcAft>
                <a:spcPts val="0"/>
              </a:spcAft>
              <a:buNone/>
            </a:pPr>
            <a:endParaRPr sz="1100">
              <a:solidFill>
                <a:srgbClr val="434343"/>
              </a:solidFill>
            </a:endParaRPr>
          </a:p>
          <a:p>
            <a:pPr marL="0" lvl="0" indent="0" algn="l" rtl="0">
              <a:lnSpc>
                <a:spcPct val="100000"/>
              </a:lnSpc>
              <a:spcBef>
                <a:spcPts val="0"/>
              </a:spcBef>
              <a:spcAft>
                <a:spcPts val="0"/>
              </a:spcAft>
              <a:buNone/>
            </a:pPr>
            <a:r>
              <a:rPr lang="en-US" sz="1100" b="1">
                <a:solidFill>
                  <a:srgbClr val="434343"/>
                </a:solidFill>
              </a:rPr>
              <a:t>Reminder</a:t>
            </a:r>
            <a:r>
              <a:rPr lang="en-US" sz="1100">
                <a:solidFill>
                  <a:srgbClr val="434343"/>
                </a:solidFill>
              </a:rPr>
              <a:t>: ask for comments/specifics in the chat field.</a:t>
            </a:r>
            <a:endParaRPr sz="1100">
              <a:solidFill>
                <a:srgbClr val="434343"/>
              </a:solidFill>
            </a:endParaRPr>
          </a:p>
        </p:txBody>
      </p:sp>
      <p:sp>
        <p:nvSpPr>
          <p:cNvPr id="164" name="Google Shape;164;ga5ea448abd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pic>
        <p:nvPicPr>
          <p:cNvPr id="14" name="Google Shape;14;p2"/>
          <p:cNvPicPr preferRelativeResize="0"/>
          <p:nvPr/>
        </p:nvPicPr>
        <p:blipFill>
          <a:blip r:embed="rId2" cstate="email">
            <a:alphaModFix/>
            <a:extLst>
              <a:ext uri="{28A0092B-C50C-407E-A947-70E740481C1C}">
                <a14:useLocalDpi xmlns:a14="http://schemas.microsoft.com/office/drawing/2010/main" val="0"/>
              </a:ext>
            </a:extLst>
          </a:blip>
          <a:stretch>
            <a:fillRect/>
          </a:stretch>
        </p:blipFill>
        <p:spPr>
          <a:xfrm>
            <a:off x="0" y="0"/>
            <a:ext cx="12189529" cy="6857998"/>
          </a:xfrm>
          <a:prstGeom prst="rect">
            <a:avLst/>
          </a:prstGeom>
          <a:noFill/>
          <a:ln>
            <a:noFill/>
          </a:ln>
        </p:spPr>
      </p:pic>
      <p:sp>
        <p:nvSpPr>
          <p:cNvPr id="15" name="Google Shape;15;p2"/>
          <p:cNvSpPr txBox="1">
            <a:spLocks noGrp="1"/>
          </p:cNvSpPr>
          <p:nvPr>
            <p:ph type="title"/>
          </p:nvPr>
        </p:nvSpPr>
        <p:spPr>
          <a:xfrm>
            <a:off x="1152475" y="4193426"/>
            <a:ext cx="6524400" cy="792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8200"/>
              </a:buClr>
              <a:buSzPts val="3200"/>
              <a:buNone/>
              <a:defRPr i="0" u="none" strike="noStrike" cap="none">
                <a:solidFill>
                  <a:srgbClr val="FF8200"/>
                </a:solidFill>
              </a:defRPr>
            </a:lvl1pPr>
            <a:lvl2pPr lvl="1"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2pPr>
            <a:lvl3pPr lvl="2"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3pPr>
            <a:lvl4pPr lvl="3"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4pPr>
            <a:lvl5pPr lvl="4"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5pPr>
            <a:lvl6pPr lvl="5"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6pPr>
            <a:lvl7pPr lvl="6"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7pPr>
            <a:lvl8pPr lvl="7"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8pPr>
            <a:lvl9pPr lvl="8"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9pPr>
          </a:lstStyle>
          <a:p>
            <a:endParaRPr/>
          </a:p>
        </p:txBody>
      </p:sp>
      <p:sp>
        <p:nvSpPr>
          <p:cNvPr id="16" name="Google Shape;16;p2"/>
          <p:cNvSpPr txBox="1">
            <a:spLocks noGrp="1"/>
          </p:cNvSpPr>
          <p:nvPr>
            <p:ph type="title" idx="2"/>
          </p:nvPr>
        </p:nvSpPr>
        <p:spPr>
          <a:xfrm>
            <a:off x="1152475" y="4985724"/>
            <a:ext cx="6524400" cy="1676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888888"/>
              </a:buClr>
              <a:buSzPts val="2000"/>
              <a:buFont typeface="Montserrat"/>
              <a:buNone/>
              <a:defRPr sz="2000" i="0" u="none" strike="noStrike" cap="none">
                <a:solidFill>
                  <a:srgbClr val="888888"/>
                </a:solidFill>
                <a:latin typeface="Montserrat"/>
                <a:ea typeface="Montserrat"/>
                <a:cs typeface="Montserrat"/>
                <a:sym typeface="Montserrat"/>
              </a:defRPr>
            </a:lvl1pPr>
            <a:lvl2pPr lvl="1"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2pPr>
            <a:lvl3pPr lvl="2"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3pPr>
            <a:lvl4pPr lvl="3"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4pPr>
            <a:lvl5pPr lvl="4"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5pPr>
            <a:lvl6pPr lvl="5"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6pPr>
            <a:lvl7pPr lvl="6"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7pPr>
            <a:lvl8pPr lvl="7"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8pPr>
            <a:lvl9pPr lvl="8" rtl="0">
              <a:spcBef>
                <a:spcPts val="0"/>
              </a:spcBef>
              <a:spcAft>
                <a:spcPts val="0"/>
              </a:spcAft>
              <a:buSzPts val="3200"/>
              <a:buFont typeface="Montserrat SemiBold"/>
              <a:buNone/>
              <a:defRPr sz="3200">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41"/>
        <p:cNvGrpSpPr/>
        <p:nvPr/>
      </p:nvGrpSpPr>
      <p:grpSpPr>
        <a:xfrm>
          <a:off x="0" y="0"/>
          <a:ext cx="0" cy="0"/>
          <a:chOff x="0" y="0"/>
          <a:chExt cx="0" cy="0"/>
        </a:xfrm>
      </p:grpSpPr>
      <p:sp>
        <p:nvSpPr>
          <p:cNvPr id="42" name="Google Shape;42;p13"/>
          <p:cNvSpPr/>
          <p:nvPr/>
        </p:nvSpPr>
        <p:spPr>
          <a:xfrm>
            <a:off x="-54788" y="-29100"/>
            <a:ext cx="12407700" cy="709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vii logo in bottom corner">
  <p:cSld name="BLANK_2_1">
    <p:spTree>
      <p:nvGrpSpPr>
        <p:cNvPr id="1" name="Shape 43"/>
        <p:cNvGrpSpPr/>
        <p:nvPr/>
      </p:nvGrpSpPr>
      <p:grpSpPr>
        <a:xfrm>
          <a:off x="0" y="0"/>
          <a:ext cx="0" cy="0"/>
          <a:chOff x="0" y="0"/>
          <a:chExt cx="0" cy="0"/>
        </a:xfrm>
      </p:grpSpPr>
      <p:sp>
        <p:nvSpPr>
          <p:cNvPr id="44" name="Google Shape;44;p14"/>
          <p:cNvSpPr/>
          <p:nvPr/>
        </p:nvSpPr>
        <p:spPr>
          <a:xfrm>
            <a:off x="-14550" y="-29100"/>
            <a:ext cx="12206700" cy="688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4"/>
          <p:cNvSpPr/>
          <p:nvPr/>
        </p:nvSpPr>
        <p:spPr>
          <a:xfrm>
            <a:off x="-14550" y="-29100"/>
            <a:ext cx="122067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14"/>
          <p:cNvPicPr preferRelativeResize="0"/>
          <p:nvPr/>
        </p:nvPicPr>
        <p:blipFill>
          <a:blip r:embed="rId2" cstate="email">
            <a:alphaModFix/>
            <a:extLst>
              <a:ext uri="{28A0092B-C50C-407E-A947-70E740481C1C}">
                <a14:useLocalDpi xmlns:a14="http://schemas.microsoft.com/office/drawing/2010/main" val="0"/>
              </a:ext>
            </a:extLst>
          </a:blip>
          <a:stretch>
            <a:fillRect/>
          </a:stretch>
        </p:blipFill>
        <p:spPr>
          <a:xfrm>
            <a:off x="11169785" y="6151505"/>
            <a:ext cx="841500" cy="591675"/>
          </a:xfrm>
          <a:prstGeom prst="rect">
            <a:avLst/>
          </a:prstGeom>
          <a:noFill/>
          <a:ln>
            <a:noFill/>
          </a:ln>
        </p:spPr>
      </p:pic>
      <p:sp>
        <p:nvSpPr>
          <p:cNvPr id="47" name="Google Shape;47;p14"/>
          <p:cNvSpPr txBox="1"/>
          <p:nvPr/>
        </p:nvSpPr>
        <p:spPr>
          <a:xfrm>
            <a:off x="215800" y="6253798"/>
            <a:ext cx="5381700" cy="2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7423"/>
                </a:solidFill>
                <a:latin typeface="Montserrat"/>
                <a:ea typeface="Montserrat"/>
                <a:cs typeface="Montserrat"/>
                <a:sym typeface="Montserrat"/>
              </a:rPr>
              <a:t>THE UNIFIED WORKSPACE</a:t>
            </a:r>
            <a:r>
              <a:rPr lang="en-US">
                <a:latin typeface="Montserrat"/>
                <a:ea typeface="Montserrat"/>
                <a:cs typeface="Montserrat"/>
                <a:sym typeface="Montserrat"/>
              </a:rPr>
              <a:t> </a:t>
            </a:r>
            <a:r>
              <a:rPr lang="en-US">
                <a:solidFill>
                  <a:srgbClr val="535352"/>
                </a:solidFill>
                <a:latin typeface="Montserrat Medium"/>
                <a:ea typeface="Montserrat Medium"/>
                <a:cs typeface="Montserrat Medium"/>
                <a:sym typeface="Montserrat Medium"/>
              </a:rPr>
              <a:t>FOR ACCOUNTING FIRMS </a:t>
            </a:r>
            <a:endParaRPr>
              <a:solidFill>
                <a:srgbClr val="535352"/>
              </a:solidFill>
              <a:latin typeface="Montserrat Medium"/>
              <a:ea typeface="Montserrat Medium"/>
              <a:cs typeface="Montserrat Medium"/>
              <a:sym typeface="Montserrat Medium"/>
            </a:endParaRPr>
          </a:p>
        </p:txBody>
      </p:sp>
      <p:cxnSp>
        <p:nvCxnSpPr>
          <p:cNvPr id="48" name="Google Shape;48;p14"/>
          <p:cNvCxnSpPr/>
          <p:nvPr/>
        </p:nvCxnSpPr>
        <p:spPr>
          <a:xfrm>
            <a:off x="5370875" y="6460635"/>
            <a:ext cx="5704500" cy="0"/>
          </a:xfrm>
          <a:prstGeom prst="straightConnector1">
            <a:avLst/>
          </a:prstGeom>
          <a:noFill/>
          <a:ln w="9525" cap="flat" cmpd="sng">
            <a:solidFill>
              <a:srgbClr val="53535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ient Portal Screenshots">
  <p:cSld name="BLANK_1">
    <p:spTree>
      <p:nvGrpSpPr>
        <p:cNvPr id="1" name="Shape 49"/>
        <p:cNvGrpSpPr/>
        <p:nvPr/>
      </p:nvGrpSpPr>
      <p:grpSpPr>
        <a:xfrm>
          <a:off x="0" y="0"/>
          <a:ext cx="0" cy="0"/>
          <a:chOff x="0" y="0"/>
          <a:chExt cx="0" cy="0"/>
        </a:xfrm>
      </p:grpSpPr>
      <p:pic>
        <p:nvPicPr>
          <p:cNvPr id="50" name="Google Shape;50;p15"/>
          <p:cNvPicPr preferRelativeResize="0"/>
          <p:nvPr/>
        </p:nvPicPr>
        <p:blipFill>
          <a:blip r:embed="rId2" cstate="email">
            <a:alphaModFix/>
            <a:extLst>
              <a:ext uri="{28A0092B-C50C-407E-A947-70E740481C1C}">
                <a14:useLocalDpi xmlns:a14="http://schemas.microsoft.com/office/drawing/2010/main" val="0"/>
              </a:ext>
            </a:extLst>
          </a:blip>
          <a:stretch>
            <a:fillRect/>
          </a:stretch>
        </p:blipFill>
        <p:spPr>
          <a:xfrm>
            <a:off x="1234" y="0"/>
            <a:ext cx="12189529" cy="68579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ure Doc Exchange Screenshots">
  <p:cSld name="BLANK_1_1">
    <p:spTree>
      <p:nvGrpSpPr>
        <p:cNvPr id="1" name="Shape 51"/>
        <p:cNvGrpSpPr/>
        <p:nvPr/>
      </p:nvGrpSpPr>
      <p:grpSpPr>
        <a:xfrm>
          <a:off x="0" y="0"/>
          <a:ext cx="0" cy="0"/>
          <a:chOff x="0" y="0"/>
          <a:chExt cx="0" cy="0"/>
        </a:xfrm>
      </p:grpSpPr>
      <p:pic>
        <p:nvPicPr>
          <p:cNvPr id="52" name="Google Shape;52;p16"/>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234" y="0"/>
            <a:ext cx="12189529" cy="68579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ure Doc Exchange Screenshots">
  <p:cSld name="BLANK_1_1_1">
    <p:spTree>
      <p:nvGrpSpPr>
        <p:cNvPr id="1" name="Shape 53"/>
        <p:cNvGrpSpPr/>
        <p:nvPr/>
      </p:nvGrpSpPr>
      <p:grpSpPr>
        <a:xfrm>
          <a:off x="0" y="0"/>
          <a:ext cx="0" cy="0"/>
          <a:chOff x="0" y="0"/>
          <a:chExt cx="0" cy="0"/>
        </a:xfrm>
      </p:grpSpPr>
      <p:pic>
        <p:nvPicPr>
          <p:cNvPr id="54" name="Google Shape;54;p17"/>
          <p:cNvPicPr preferRelativeResize="0"/>
          <p:nvPr/>
        </p:nvPicPr>
        <p:blipFill>
          <a:blip r:embed="rId2" cstate="email">
            <a:alphaModFix/>
            <a:extLst>
              <a:ext uri="{28A0092B-C50C-407E-A947-70E740481C1C}">
                <a14:useLocalDpi xmlns:a14="http://schemas.microsoft.com/office/drawing/2010/main" val="0"/>
              </a:ext>
            </a:extLst>
          </a:blip>
          <a:stretch>
            <a:fillRect/>
          </a:stretch>
        </p:blipFill>
        <p:spPr>
          <a:xfrm>
            <a:off x="0" y="0"/>
            <a:ext cx="12191997" cy="68593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source Planning Screenshots">
  <p:cSld name="BLANK_1_1_1_1">
    <p:spTree>
      <p:nvGrpSpPr>
        <p:cNvPr id="1" name="Shape 55"/>
        <p:cNvGrpSpPr/>
        <p:nvPr/>
      </p:nvGrpSpPr>
      <p:grpSpPr>
        <a:xfrm>
          <a:off x="0" y="0"/>
          <a:ext cx="0" cy="0"/>
          <a:chOff x="0" y="0"/>
          <a:chExt cx="0" cy="0"/>
        </a:xfrm>
      </p:grpSpPr>
      <p:pic>
        <p:nvPicPr>
          <p:cNvPr id="56" name="Google Shape;56;p1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234" y="0"/>
            <a:ext cx="12189529" cy="685799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vii Workspace Screenshots">
  <p:cSld name="BLANK_1_1_1_1_1">
    <p:spTree>
      <p:nvGrpSpPr>
        <p:cNvPr id="1" name="Shape 57"/>
        <p:cNvGrpSpPr/>
        <p:nvPr/>
      </p:nvGrpSpPr>
      <p:grpSpPr>
        <a:xfrm>
          <a:off x="0" y="0"/>
          <a:ext cx="0" cy="0"/>
          <a:chOff x="0" y="0"/>
          <a:chExt cx="0" cy="0"/>
        </a:xfrm>
      </p:grpSpPr>
      <p:pic>
        <p:nvPicPr>
          <p:cNvPr id="58" name="Google Shape;58;p19"/>
          <p:cNvPicPr preferRelativeResize="0"/>
          <p:nvPr/>
        </p:nvPicPr>
        <p:blipFill>
          <a:blip r:embed="rId2" cstate="email">
            <a:alphaModFix/>
            <a:extLst>
              <a:ext uri="{28A0092B-C50C-407E-A947-70E740481C1C}">
                <a14:useLocalDpi xmlns:a14="http://schemas.microsoft.com/office/drawing/2010/main" val="0"/>
              </a:ext>
            </a:extLst>
          </a:blip>
          <a:stretch>
            <a:fillRect/>
          </a:stretch>
        </p:blipFill>
        <p:spPr>
          <a:xfrm>
            <a:off x="0" y="0"/>
            <a:ext cx="12191997" cy="685938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s" type="title">
  <p:cSld name="TITLE">
    <p:spTree>
      <p:nvGrpSpPr>
        <p:cNvPr id="1" name="Shape 59"/>
        <p:cNvGrpSpPr/>
        <p:nvPr/>
      </p:nvGrpSpPr>
      <p:grpSpPr>
        <a:xfrm>
          <a:off x="0" y="0"/>
          <a:ext cx="0" cy="0"/>
          <a:chOff x="0" y="0"/>
          <a:chExt cx="0" cy="0"/>
        </a:xfrm>
      </p:grpSpPr>
      <p:sp>
        <p:nvSpPr>
          <p:cNvPr id="60" name="Google Shape;60;p20"/>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20074" y="523749"/>
            <a:ext cx="11129100" cy="8055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717249" y="1562173"/>
            <a:ext cx="10923900" cy="44421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cxnSp>
        <p:nvCxnSpPr>
          <p:cNvPr id="64" name="Google Shape;64;p21"/>
          <p:cNvCxnSpPr/>
          <p:nvPr/>
        </p:nvCxnSpPr>
        <p:spPr>
          <a:xfrm>
            <a:off x="5" y="1329130"/>
            <a:ext cx="11749200" cy="0"/>
          </a:xfrm>
          <a:prstGeom prst="straightConnector1">
            <a:avLst/>
          </a:prstGeom>
          <a:noFill/>
          <a:ln w="9525" cap="flat" cmpd="sng">
            <a:solidFill>
              <a:srgbClr val="DADADA"/>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title">
  <p:cSld name="TITLE">
    <p:bg>
      <p:bgPr>
        <a:no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74414" y="-235620"/>
            <a:ext cx="8643300" cy="188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txBox="1">
            <a:spLocks noGrp="1"/>
          </p:cNvSpPr>
          <p:nvPr>
            <p:ph type="body" idx="1"/>
          </p:nvPr>
        </p:nvSpPr>
        <p:spPr>
          <a:xfrm>
            <a:off x="1774414" y="1814445"/>
            <a:ext cx="8630400" cy="1012800"/>
          </a:xfrm>
          <a:prstGeom prst="rect">
            <a:avLst/>
          </a:prstGeom>
          <a:noFill/>
          <a:ln>
            <a:noFill/>
          </a:ln>
        </p:spPr>
        <p:txBody>
          <a:bodyPr spcFirstLastPara="1" wrap="square" lIns="91425" tIns="91425" rIns="91425" bIns="45700" anchor="t" anchorCtr="0">
            <a:no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651192" y="745490"/>
            <a:ext cx="9607800" cy="10563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1447200" y="1453986"/>
            <a:ext cx="4645200" cy="38856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1" name="Google Shape;71;p23"/>
          <p:cNvSpPr txBox="1">
            <a:spLocks noGrp="1"/>
          </p:cNvSpPr>
          <p:nvPr>
            <p:ph type="body" idx="2"/>
          </p:nvPr>
        </p:nvSpPr>
        <p:spPr>
          <a:xfrm>
            <a:off x="6412360" y="1449904"/>
            <a:ext cx="4645200" cy="3874800"/>
          </a:xfrm>
          <a:prstGeom prst="rect">
            <a:avLst/>
          </a:prstGeom>
          <a:noFill/>
          <a:ln>
            <a:noFill/>
          </a:ln>
        </p:spPr>
        <p:txBody>
          <a:bodyPr spcFirstLastPara="1" wrap="square" lIns="91425" tIns="45700" rIns="91425" bIns="45700" anchor="t" anchorCtr="0">
            <a:no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cxnSp>
        <p:nvCxnSpPr>
          <p:cNvPr id="72" name="Google Shape;72;p23"/>
          <p:cNvCxnSpPr/>
          <p:nvPr/>
        </p:nvCxnSpPr>
        <p:spPr>
          <a:xfrm>
            <a:off x="5" y="1329130"/>
            <a:ext cx="11749200" cy="0"/>
          </a:xfrm>
          <a:prstGeom prst="straightConnector1">
            <a:avLst/>
          </a:prstGeom>
          <a:noFill/>
          <a:ln w="9525" cap="flat" cmpd="sng">
            <a:solidFill>
              <a:srgbClr val="DADADA"/>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620074" y="523749"/>
            <a:ext cx="11129100" cy="8055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800"/>
              <a:buFont typeface="Gill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868425" y="1409577"/>
            <a:ext cx="10632300" cy="4532100"/>
          </a:xfrm>
          <a:prstGeom prst="rect">
            <a:avLst/>
          </a:prstGeom>
          <a:noFill/>
          <a:ln>
            <a:noFill/>
          </a:ln>
        </p:spPr>
        <p:txBody>
          <a:bodyPr spcFirstLastPara="1" wrap="square" lIns="91425" tIns="45700" rIns="91425" bIns="45700" anchor="t" anchorCtr="0">
            <a:noAutofit/>
          </a:bodyPr>
          <a:lstStyle>
            <a:lvl1pPr marL="457200" lvl="0" indent="-342900" algn="l" rtl="0">
              <a:lnSpc>
                <a:spcPct val="120000"/>
              </a:lnSpc>
              <a:spcBef>
                <a:spcPts val="1000"/>
              </a:spcBef>
              <a:spcAft>
                <a:spcPts val="0"/>
              </a:spcAft>
              <a:buClr>
                <a:srgbClr val="FF8200"/>
              </a:buClr>
              <a:buSzPts val="1800"/>
              <a:buChar char="•"/>
              <a:defRPr/>
            </a:lvl1pPr>
            <a:lvl2pPr marL="914400" lvl="1" indent="-342900" algn="l" rtl="0">
              <a:lnSpc>
                <a:spcPct val="120000"/>
              </a:lnSpc>
              <a:spcBef>
                <a:spcPts val="500"/>
              </a:spcBef>
              <a:spcAft>
                <a:spcPts val="0"/>
              </a:spcAft>
              <a:buClr>
                <a:srgbClr val="FF8200"/>
              </a:buClr>
              <a:buSzPts val="1800"/>
              <a:buChar char="•"/>
              <a:defRPr/>
            </a:lvl2pPr>
            <a:lvl3pPr marL="1371600" lvl="2" indent="-342900" algn="l" rtl="0">
              <a:lnSpc>
                <a:spcPct val="120000"/>
              </a:lnSpc>
              <a:spcBef>
                <a:spcPts val="500"/>
              </a:spcBef>
              <a:spcAft>
                <a:spcPts val="0"/>
              </a:spcAft>
              <a:buClr>
                <a:srgbClr val="FF8200"/>
              </a:buClr>
              <a:buSzPts val="1800"/>
              <a:buChar char="•"/>
              <a:defRPr/>
            </a:lvl3pPr>
            <a:lvl4pPr marL="1828800" lvl="3" indent="-342900" algn="l" rtl="0">
              <a:lnSpc>
                <a:spcPct val="120000"/>
              </a:lnSpc>
              <a:spcBef>
                <a:spcPts val="500"/>
              </a:spcBef>
              <a:spcAft>
                <a:spcPts val="0"/>
              </a:spcAft>
              <a:buClr>
                <a:srgbClr val="FF8200"/>
              </a:buClr>
              <a:buSzPts val="1800"/>
              <a:buChar char="•"/>
              <a:defRPr/>
            </a:lvl4pPr>
            <a:lvl5pPr marL="2286000" lvl="4" indent="-342900" algn="l" rtl="0">
              <a:lnSpc>
                <a:spcPct val="120000"/>
              </a:lnSpc>
              <a:spcBef>
                <a:spcPts val="500"/>
              </a:spcBef>
              <a:spcAft>
                <a:spcPts val="0"/>
              </a:spcAft>
              <a:buClr>
                <a:srgbClr val="FF8200"/>
              </a:buClr>
              <a:buSzPts val="1800"/>
              <a:buChar char="•"/>
              <a:defRPr/>
            </a:lvl5pPr>
            <a:lvl6pPr marL="2743200" lvl="5" indent="-342900" algn="l" rtl="0">
              <a:lnSpc>
                <a:spcPct val="120000"/>
              </a:lnSpc>
              <a:spcBef>
                <a:spcPts val="500"/>
              </a:spcBef>
              <a:spcAft>
                <a:spcPts val="0"/>
              </a:spcAft>
              <a:buClr>
                <a:srgbClr val="FF8200"/>
              </a:buClr>
              <a:buSzPts val="1800"/>
              <a:buChar char="•"/>
              <a:defRPr/>
            </a:lvl6pPr>
            <a:lvl7pPr marL="3200400" lvl="6" indent="-342900" algn="l" rtl="0">
              <a:lnSpc>
                <a:spcPct val="120000"/>
              </a:lnSpc>
              <a:spcBef>
                <a:spcPts val="500"/>
              </a:spcBef>
              <a:spcAft>
                <a:spcPts val="0"/>
              </a:spcAft>
              <a:buClr>
                <a:srgbClr val="FF8200"/>
              </a:buClr>
              <a:buSzPts val="1800"/>
              <a:buChar char="•"/>
              <a:defRPr/>
            </a:lvl7pPr>
            <a:lvl8pPr marL="3657600" lvl="7" indent="-342900" algn="l" rtl="0">
              <a:lnSpc>
                <a:spcPct val="120000"/>
              </a:lnSpc>
              <a:spcBef>
                <a:spcPts val="500"/>
              </a:spcBef>
              <a:spcAft>
                <a:spcPts val="0"/>
              </a:spcAft>
              <a:buClr>
                <a:srgbClr val="FF8200"/>
              </a:buClr>
              <a:buSzPts val="1800"/>
              <a:buChar char="•"/>
              <a:defRPr/>
            </a:lvl8pPr>
            <a:lvl9pPr marL="4114800" lvl="8" indent="-342900" algn="l" rtl="0">
              <a:lnSpc>
                <a:spcPct val="120000"/>
              </a:lnSpc>
              <a:spcBef>
                <a:spcPts val="500"/>
              </a:spcBef>
              <a:spcAft>
                <a:spcPts val="0"/>
              </a:spcAft>
              <a:buClr>
                <a:srgbClr val="FF8200"/>
              </a:buClr>
              <a:buSzPts val="1800"/>
              <a:buChar char="•"/>
              <a:defRPr/>
            </a:lvl9pPr>
          </a:lstStyle>
          <a:p>
            <a:endParaRPr/>
          </a:p>
        </p:txBody>
      </p:sp>
      <p:cxnSp>
        <p:nvCxnSpPr>
          <p:cNvPr id="21" name="Google Shape;21;p5"/>
          <p:cNvCxnSpPr/>
          <p:nvPr/>
        </p:nvCxnSpPr>
        <p:spPr>
          <a:xfrm>
            <a:off x="5" y="1147067"/>
            <a:ext cx="11500800" cy="0"/>
          </a:xfrm>
          <a:prstGeom prst="straightConnector1">
            <a:avLst/>
          </a:prstGeom>
          <a:noFill/>
          <a:ln w="9525" cap="flat" cmpd="sng">
            <a:solidFill>
              <a:srgbClr val="D8D8D8"/>
            </a:solidFill>
            <a:prstDash val="solid"/>
            <a:round/>
            <a:headEnd type="none" w="sm" len="sm"/>
            <a:tailEnd type="none" w="sm" len="sm"/>
          </a:ln>
        </p:spPr>
      </p:cxnSp>
      <p:sp>
        <p:nvSpPr>
          <p:cNvPr id="22" name="Google Shape;22;p5"/>
          <p:cNvSpPr txBox="1">
            <a:spLocks noGrp="1"/>
          </p:cNvSpPr>
          <p:nvPr>
            <p:ph type="title"/>
          </p:nvPr>
        </p:nvSpPr>
        <p:spPr>
          <a:xfrm>
            <a:off x="544150" y="496673"/>
            <a:ext cx="9603300" cy="650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3200"/>
              <a:buFont typeface="Montserrat SemiBold"/>
              <a:buNone/>
              <a:defRPr sz="3200" i="0" u="none" strike="noStrike" cap="none">
                <a:latin typeface="Montserrat SemiBold"/>
                <a:ea typeface="Montserrat SemiBold"/>
                <a:cs typeface="Montserrat SemiBold"/>
                <a:sym typeface="Montserrat SemiBold"/>
              </a:defRPr>
            </a:lvl1pPr>
            <a:lvl2pPr lvl="1" rtl="0">
              <a:spcBef>
                <a:spcPts val="0"/>
              </a:spcBef>
              <a:spcAft>
                <a:spcPts val="0"/>
              </a:spcAft>
              <a:buClr>
                <a:srgbClr val="FF8200"/>
              </a:buClr>
              <a:buSzPts val="1400"/>
              <a:buNone/>
              <a:defRPr sz="1800">
                <a:solidFill>
                  <a:srgbClr val="FF8200"/>
                </a:solidFill>
              </a:defRPr>
            </a:lvl2pPr>
            <a:lvl3pPr lvl="2" rtl="0">
              <a:spcBef>
                <a:spcPts val="0"/>
              </a:spcBef>
              <a:spcAft>
                <a:spcPts val="0"/>
              </a:spcAft>
              <a:buClr>
                <a:srgbClr val="FF8200"/>
              </a:buClr>
              <a:buSzPts val="1400"/>
              <a:buNone/>
              <a:defRPr sz="1800">
                <a:solidFill>
                  <a:srgbClr val="FF8200"/>
                </a:solidFill>
              </a:defRPr>
            </a:lvl3pPr>
            <a:lvl4pPr lvl="3" rtl="0">
              <a:spcBef>
                <a:spcPts val="0"/>
              </a:spcBef>
              <a:spcAft>
                <a:spcPts val="0"/>
              </a:spcAft>
              <a:buClr>
                <a:srgbClr val="FF8200"/>
              </a:buClr>
              <a:buSzPts val="1400"/>
              <a:buNone/>
              <a:defRPr sz="1800">
                <a:solidFill>
                  <a:srgbClr val="FF8200"/>
                </a:solidFill>
              </a:defRPr>
            </a:lvl4pPr>
            <a:lvl5pPr lvl="4" rtl="0">
              <a:spcBef>
                <a:spcPts val="0"/>
              </a:spcBef>
              <a:spcAft>
                <a:spcPts val="0"/>
              </a:spcAft>
              <a:buClr>
                <a:srgbClr val="FF8200"/>
              </a:buClr>
              <a:buSzPts val="1400"/>
              <a:buNone/>
              <a:defRPr sz="1800">
                <a:solidFill>
                  <a:srgbClr val="FF8200"/>
                </a:solidFill>
              </a:defRPr>
            </a:lvl5pPr>
            <a:lvl6pPr lvl="5" rtl="0">
              <a:spcBef>
                <a:spcPts val="0"/>
              </a:spcBef>
              <a:spcAft>
                <a:spcPts val="0"/>
              </a:spcAft>
              <a:buClr>
                <a:srgbClr val="FF8200"/>
              </a:buClr>
              <a:buSzPts val="1400"/>
              <a:buNone/>
              <a:defRPr sz="1800">
                <a:solidFill>
                  <a:srgbClr val="FF8200"/>
                </a:solidFill>
              </a:defRPr>
            </a:lvl6pPr>
            <a:lvl7pPr lvl="6" rtl="0">
              <a:spcBef>
                <a:spcPts val="0"/>
              </a:spcBef>
              <a:spcAft>
                <a:spcPts val="0"/>
              </a:spcAft>
              <a:buClr>
                <a:srgbClr val="FF8200"/>
              </a:buClr>
              <a:buSzPts val="1400"/>
              <a:buNone/>
              <a:defRPr sz="1800">
                <a:solidFill>
                  <a:srgbClr val="FF8200"/>
                </a:solidFill>
              </a:defRPr>
            </a:lvl7pPr>
            <a:lvl8pPr lvl="7" rtl="0">
              <a:spcBef>
                <a:spcPts val="0"/>
              </a:spcBef>
              <a:spcAft>
                <a:spcPts val="0"/>
              </a:spcAft>
              <a:buClr>
                <a:srgbClr val="FF8200"/>
              </a:buClr>
              <a:buSzPts val="1400"/>
              <a:buNone/>
              <a:defRPr sz="1800">
                <a:solidFill>
                  <a:srgbClr val="FF8200"/>
                </a:solidFill>
              </a:defRPr>
            </a:lvl8pPr>
            <a:lvl9pPr lvl="8" rtl="0">
              <a:spcBef>
                <a:spcPts val="0"/>
              </a:spcBef>
              <a:spcAft>
                <a:spcPts val="0"/>
              </a:spcAft>
              <a:buClr>
                <a:srgbClr val="FF8200"/>
              </a:buClr>
              <a:buSzPts val="1400"/>
              <a:buNone/>
              <a:defRPr sz="1800">
                <a:solidFill>
                  <a:srgbClr val="FF820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544150" y="1428967"/>
            <a:ext cx="5295900" cy="43950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Clr>
                <a:srgbClr val="FFB500"/>
              </a:buClr>
              <a:buSzPts val="1800"/>
              <a:buChar char="•"/>
              <a:defRPr/>
            </a:lvl1pPr>
            <a:lvl2pPr marL="914400" lvl="1" indent="-342900" algn="l">
              <a:lnSpc>
                <a:spcPct val="120000"/>
              </a:lnSpc>
              <a:spcBef>
                <a:spcPts val="500"/>
              </a:spcBef>
              <a:spcAft>
                <a:spcPts val="0"/>
              </a:spcAft>
              <a:buClr>
                <a:srgbClr val="FFB500"/>
              </a:buClr>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6"/>
          <p:cNvSpPr txBox="1">
            <a:spLocks noGrp="1"/>
          </p:cNvSpPr>
          <p:nvPr>
            <p:ph type="body" idx="2"/>
          </p:nvPr>
        </p:nvSpPr>
        <p:spPr>
          <a:xfrm>
            <a:off x="6204875" y="1424350"/>
            <a:ext cx="5295900" cy="4383000"/>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6" name="Google Shape;26;p6"/>
          <p:cNvSpPr txBox="1">
            <a:spLocks noGrp="1"/>
          </p:cNvSpPr>
          <p:nvPr>
            <p:ph type="title"/>
          </p:nvPr>
        </p:nvSpPr>
        <p:spPr>
          <a:xfrm>
            <a:off x="544150" y="496673"/>
            <a:ext cx="9603300" cy="650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3200"/>
              <a:buFont typeface="Montserrat SemiBold"/>
              <a:buNone/>
              <a:defRPr sz="3200" i="0" u="none" strike="noStrike" cap="none">
                <a:latin typeface="Montserrat SemiBold"/>
                <a:ea typeface="Montserrat SemiBold"/>
                <a:cs typeface="Montserrat SemiBold"/>
                <a:sym typeface="Montserrat SemiBold"/>
              </a:defRPr>
            </a:lvl1pPr>
            <a:lvl2pPr lvl="1" rtl="0">
              <a:spcBef>
                <a:spcPts val="0"/>
              </a:spcBef>
              <a:spcAft>
                <a:spcPts val="0"/>
              </a:spcAft>
              <a:buClr>
                <a:srgbClr val="FF8200"/>
              </a:buClr>
              <a:buSzPts val="1400"/>
              <a:buNone/>
              <a:defRPr sz="1800">
                <a:solidFill>
                  <a:srgbClr val="FF8200"/>
                </a:solidFill>
              </a:defRPr>
            </a:lvl2pPr>
            <a:lvl3pPr lvl="2" rtl="0">
              <a:spcBef>
                <a:spcPts val="0"/>
              </a:spcBef>
              <a:spcAft>
                <a:spcPts val="0"/>
              </a:spcAft>
              <a:buClr>
                <a:srgbClr val="FF8200"/>
              </a:buClr>
              <a:buSzPts val="1400"/>
              <a:buNone/>
              <a:defRPr sz="1800">
                <a:solidFill>
                  <a:srgbClr val="FF8200"/>
                </a:solidFill>
              </a:defRPr>
            </a:lvl3pPr>
            <a:lvl4pPr lvl="3" rtl="0">
              <a:spcBef>
                <a:spcPts val="0"/>
              </a:spcBef>
              <a:spcAft>
                <a:spcPts val="0"/>
              </a:spcAft>
              <a:buClr>
                <a:srgbClr val="FF8200"/>
              </a:buClr>
              <a:buSzPts val="1400"/>
              <a:buNone/>
              <a:defRPr sz="1800">
                <a:solidFill>
                  <a:srgbClr val="FF8200"/>
                </a:solidFill>
              </a:defRPr>
            </a:lvl4pPr>
            <a:lvl5pPr lvl="4" rtl="0">
              <a:spcBef>
                <a:spcPts val="0"/>
              </a:spcBef>
              <a:spcAft>
                <a:spcPts val="0"/>
              </a:spcAft>
              <a:buClr>
                <a:srgbClr val="FF8200"/>
              </a:buClr>
              <a:buSzPts val="1400"/>
              <a:buNone/>
              <a:defRPr sz="1800">
                <a:solidFill>
                  <a:srgbClr val="FF8200"/>
                </a:solidFill>
              </a:defRPr>
            </a:lvl5pPr>
            <a:lvl6pPr lvl="5" rtl="0">
              <a:spcBef>
                <a:spcPts val="0"/>
              </a:spcBef>
              <a:spcAft>
                <a:spcPts val="0"/>
              </a:spcAft>
              <a:buClr>
                <a:srgbClr val="FF8200"/>
              </a:buClr>
              <a:buSzPts val="1400"/>
              <a:buNone/>
              <a:defRPr sz="1800">
                <a:solidFill>
                  <a:srgbClr val="FF8200"/>
                </a:solidFill>
              </a:defRPr>
            </a:lvl6pPr>
            <a:lvl7pPr lvl="6" rtl="0">
              <a:spcBef>
                <a:spcPts val="0"/>
              </a:spcBef>
              <a:spcAft>
                <a:spcPts val="0"/>
              </a:spcAft>
              <a:buClr>
                <a:srgbClr val="FF8200"/>
              </a:buClr>
              <a:buSzPts val="1400"/>
              <a:buNone/>
              <a:defRPr sz="1800">
                <a:solidFill>
                  <a:srgbClr val="FF8200"/>
                </a:solidFill>
              </a:defRPr>
            </a:lvl7pPr>
            <a:lvl8pPr lvl="7" rtl="0">
              <a:spcBef>
                <a:spcPts val="0"/>
              </a:spcBef>
              <a:spcAft>
                <a:spcPts val="0"/>
              </a:spcAft>
              <a:buClr>
                <a:srgbClr val="FF8200"/>
              </a:buClr>
              <a:buSzPts val="1400"/>
              <a:buNone/>
              <a:defRPr sz="1800">
                <a:solidFill>
                  <a:srgbClr val="FF8200"/>
                </a:solidFill>
              </a:defRPr>
            </a:lvl8pPr>
            <a:lvl9pPr lvl="8" rtl="0">
              <a:spcBef>
                <a:spcPts val="0"/>
              </a:spcBef>
              <a:spcAft>
                <a:spcPts val="0"/>
              </a:spcAft>
              <a:buClr>
                <a:srgbClr val="FF8200"/>
              </a:buClr>
              <a:buSzPts val="1400"/>
              <a:buNone/>
              <a:defRPr sz="1800">
                <a:solidFill>
                  <a:srgbClr val="FF8200"/>
                </a:solidFill>
              </a:defRPr>
            </a:lvl9pPr>
          </a:lstStyle>
          <a:p>
            <a:endParaRPr/>
          </a:p>
        </p:txBody>
      </p:sp>
      <p:cxnSp>
        <p:nvCxnSpPr>
          <p:cNvPr id="27" name="Google Shape;27;p6"/>
          <p:cNvCxnSpPr/>
          <p:nvPr/>
        </p:nvCxnSpPr>
        <p:spPr>
          <a:xfrm>
            <a:off x="5" y="1147067"/>
            <a:ext cx="11500800" cy="0"/>
          </a:xfrm>
          <a:prstGeom prst="straightConnector1">
            <a:avLst/>
          </a:prstGeom>
          <a:noFill/>
          <a:ln w="9525" cap="flat" cmpd="sng">
            <a:solidFill>
              <a:srgbClr val="D8D8D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30"/>
        <p:cNvGrpSpPr/>
        <p:nvPr/>
      </p:nvGrpSpPr>
      <p:grpSpPr>
        <a:xfrm>
          <a:off x="0" y="0"/>
          <a:ext cx="0" cy="0"/>
          <a:chOff x="0" y="0"/>
          <a:chExt cx="0" cy="0"/>
        </a:xfrm>
      </p:grpSpPr>
      <p:sp>
        <p:nvSpPr>
          <p:cNvPr id="31" name="Google Shape;31;p9"/>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Autofit/>
          </a:bodyPr>
          <a:lstStyle>
            <a:lvl1pPr lvl="0" algn="ctr">
              <a:spcBef>
                <a:spcPts val="0"/>
              </a:spcBef>
              <a:spcAft>
                <a:spcPts val="0"/>
              </a:spcAft>
              <a:buClr>
                <a:srgbClr val="535352"/>
              </a:buClr>
              <a:buSzPts val="6900"/>
              <a:buChar char="●"/>
              <a:defRPr sz="6900">
                <a:solidFill>
                  <a:srgbClr val="535352"/>
                </a:solidFill>
              </a:defRPr>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a:endParaRPr/>
          </a:p>
        </p:txBody>
      </p:sp>
      <p:sp>
        <p:nvSpPr>
          <p:cNvPr id="32" name="Google Shape;32;p9"/>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lvl1pPr lvl="0" algn="ctr">
              <a:lnSpc>
                <a:spcPct val="100000"/>
              </a:lnSpc>
              <a:spcBef>
                <a:spcPts val="10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33" name="Google Shape;33;p9"/>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rgbClr val="535352"/>
              </a:buClr>
              <a:buSzPts val="1900"/>
              <a:buChar char="●"/>
              <a:defRPr sz="1900">
                <a:solidFill>
                  <a:srgbClr val="535352"/>
                </a:solidFill>
              </a:defRPr>
            </a:lvl1pPr>
            <a:lvl2pPr lvl="1">
              <a:spcBef>
                <a:spcPts val="0"/>
              </a:spcBef>
              <a:spcAft>
                <a:spcPts val="0"/>
              </a:spcAft>
              <a:buClr>
                <a:srgbClr val="535352"/>
              </a:buClr>
              <a:buSzPts val="1900"/>
              <a:buChar char="○"/>
              <a:defRPr sz="1900">
                <a:solidFill>
                  <a:srgbClr val="535352"/>
                </a:solidFill>
              </a:defRPr>
            </a:lvl2pPr>
            <a:lvl3pPr lvl="2">
              <a:spcBef>
                <a:spcPts val="0"/>
              </a:spcBef>
              <a:spcAft>
                <a:spcPts val="0"/>
              </a:spcAft>
              <a:buClr>
                <a:srgbClr val="535352"/>
              </a:buClr>
              <a:buSzPts val="1900"/>
              <a:buChar char="■"/>
              <a:defRPr sz="1900">
                <a:solidFill>
                  <a:srgbClr val="535352"/>
                </a:solidFill>
              </a:defRPr>
            </a:lvl3pPr>
            <a:lvl4pPr lvl="3">
              <a:spcBef>
                <a:spcPts val="0"/>
              </a:spcBef>
              <a:spcAft>
                <a:spcPts val="0"/>
              </a:spcAft>
              <a:buClr>
                <a:srgbClr val="535352"/>
              </a:buClr>
              <a:buSzPts val="1900"/>
              <a:buChar char="●"/>
              <a:defRPr sz="1900">
                <a:solidFill>
                  <a:srgbClr val="535352"/>
                </a:solidFill>
              </a:defRPr>
            </a:lvl4pPr>
            <a:lvl5pPr lvl="4">
              <a:spcBef>
                <a:spcPts val="0"/>
              </a:spcBef>
              <a:spcAft>
                <a:spcPts val="0"/>
              </a:spcAft>
              <a:buClr>
                <a:srgbClr val="535352"/>
              </a:buClr>
              <a:buSzPts val="1900"/>
              <a:buChar char="○"/>
              <a:defRPr sz="1900">
                <a:solidFill>
                  <a:srgbClr val="535352"/>
                </a:solidFill>
              </a:defRPr>
            </a:lvl5pPr>
            <a:lvl6pPr lvl="5">
              <a:spcBef>
                <a:spcPts val="0"/>
              </a:spcBef>
              <a:spcAft>
                <a:spcPts val="0"/>
              </a:spcAft>
              <a:buClr>
                <a:srgbClr val="535352"/>
              </a:buClr>
              <a:buSzPts val="1900"/>
              <a:buChar char="■"/>
              <a:defRPr sz="1900">
                <a:solidFill>
                  <a:srgbClr val="535352"/>
                </a:solidFill>
              </a:defRPr>
            </a:lvl6pPr>
            <a:lvl7pPr lvl="6">
              <a:spcBef>
                <a:spcPts val="0"/>
              </a:spcBef>
              <a:spcAft>
                <a:spcPts val="0"/>
              </a:spcAft>
              <a:buClr>
                <a:srgbClr val="535352"/>
              </a:buClr>
              <a:buSzPts val="1900"/>
              <a:buChar char="●"/>
              <a:defRPr sz="1900">
                <a:solidFill>
                  <a:srgbClr val="535352"/>
                </a:solidFill>
              </a:defRPr>
            </a:lvl7pPr>
            <a:lvl8pPr lvl="7">
              <a:spcBef>
                <a:spcPts val="0"/>
              </a:spcBef>
              <a:spcAft>
                <a:spcPts val="0"/>
              </a:spcAft>
              <a:buClr>
                <a:srgbClr val="535352"/>
              </a:buClr>
              <a:buSzPts val="1900"/>
              <a:buChar char="○"/>
              <a:defRPr sz="1900">
                <a:solidFill>
                  <a:srgbClr val="535352"/>
                </a:solidFill>
              </a:defRPr>
            </a:lvl8pPr>
            <a:lvl9pPr lvl="8">
              <a:spcBef>
                <a:spcPts val="0"/>
              </a:spcBef>
              <a:spcAft>
                <a:spcPts val="0"/>
              </a:spcAft>
              <a:buClr>
                <a:srgbClr val="535352"/>
              </a:buClr>
              <a:buSzPts val="1900"/>
              <a:buChar char="■"/>
              <a:defRPr sz="1900">
                <a:solidFill>
                  <a:srgbClr val="535352"/>
                </a:solidFill>
              </a:defRPr>
            </a:lvl9pPr>
          </a:lstStyle>
          <a:p>
            <a:endParaRPr/>
          </a:p>
        </p:txBody>
      </p:sp>
      <p:sp>
        <p:nvSpPr>
          <p:cNvPr id="36" name="Google Shape;36;p1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lvl1pPr marL="457200" lvl="0" indent="-349250">
              <a:spcBef>
                <a:spcPts val="1000"/>
              </a:spcBef>
              <a:spcAft>
                <a:spcPts val="0"/>
              </a:spcAft>
              <a:buSzPts val="1900"/>
              <a:buChar char="•"/>
              <a:defRPr sz="1900"/>
            </a:lvl1pPr>
            <a:lvl2pPr marL="914400" lvl="1" indent="-349250">
              <a:spcBef>
                <a:spcPts val="500"/>
              </a:spcBef>
              <a:spcAft>
                <a:spcPts val="0"/>
              </a:spcAft>
              <a:buSzPts val="1900"/>
              <a:buChar char="•"/>
              <a:defRPr sz="1900"/>
            </a:lvl2pPr>
            <a:lvl3pPr marL="1371600" lvl="2" indent="-349250">
              <a:spcBef>
                <a:spcPts val="500"/>
              </a:spcBef>
              <a:spcAft>
                <a:spcPts val="0"/>
              </a:spcAft>
              <a:buSzPts val="1900"/>
              <a:buChar char="•"/>
              <a:defRPr sz="1900"/>
            </a:lvl3pPr>
            <a:lvl4pPr marL="1828800" lvl="3" indent="-349250">
              <a:spcBef>
                <a:spcPts val="500"/>
              </a:spcBef>
              <a:spcAft>
                <a:spcPts val="0"/>
              </a:spcAft>
              <a:buSzPts val="1900"/>
              <a:buChar char="•"/>
              <a:defRPr sz="1900"/>
            </a:lvl4pPr>
            <a:lvl5pPr marL="2286000" lvl="4" indent="-349250">
              <a:spcBef>
                <a:spcPts val="500"/>
              </a:spcBef>
              <a:spcAft>
                <a:spcPts val="0"/>
              </a:spcAft>
              <a:buSzPts val="1900"/>
              <a:buChar char="•"/>
              <a:defRPr sz="1900"/>
            </a:lvl5pPr>
            <a:lvl6pPr marL="2743200" lvl="5" indent="-349250">
              <a:spcBef>
                <a:spcPts val="500"/>
              </a:spcBef>
              <a:spcAft>
                <a:spcPts val="0"/>
              </a:spcAft>
              <a:buSzPts val="1900"/>
              <a:buChar char="•"/>
              <a:defRPr sz="1900"/>
            </a:lvl6pPr>
            <a:lvl7pPr marL="3200400" lvl="6" indent="-349250">
              <a:spcBef>
                <a:spcPts val="500"/>
              </a:spcBef>
              <a:spcAft>
                <a:spcPts val="0"/>
              </a:spcAft>
              <a:buSzPts val="1900"/>
              <a:buChar char="•"/>
              <a:defRPr sz="1900"/>
            </a:lvl7pPr>
            <a:lvl8pPr marL="3657600" lvl="7" indent="-349250">
              <a:spcBef>
                <a:spcPts val="500"/>
              </a:spcBef>
              <a:spcAft>
                <a:spcPts val="0"/>
              </a:spcAft>
              <a:buSzPts val="1900"/>
              <a:buChar char="•"/>
              <a:defRPr sz="1900"/>
            </a:lvl8pPr>
            <a:lvl9pPr marL="4114800" lvl="8" indent="-349250">
              <a:spcBef>
                <a:spcPts val="500"/>
              </a:spcBef>
              <a:spcAft>
                <a:spcPts val="0"/>
              </a:spcAft>
              <a:buSzPts val="1900"/>
              <a:buChar char="•"/>
              <a:defRPr sz="1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email">
            <a:alphaModFix/>
            <a:extLst>
              <a:ext uri="{28A0092B-C50C-407E-A947-70E740481C1C}">
                <a14:useLocalDpi xmlns:a14="http://schemas.microsoft.com/office/drawing/2010/main" val="0"/>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68425" y="1409577"/>
            <a:ext cx="10632300" cy="4532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666666"/>
              </a:buClr>
              <a:buSzPts val="2000"/>
              <a:buFont typeface="Montserrat Medium"/>
              <a:buChar char="•"/>
              <a:defRPr sz="2000" i="0" u="none" strike="noStrike" cap="none">
                <a:solidFill>
                  <a:srgbClr val="666666"/>
                </a:solidFill>
                <a:latin typeface="Montserrat Medium"/>
                <a:ea typeface="Montserrat Medium"/>
                <a:cs typeface="Montserrat Medium"/>
                <a:sym typeface="Montserrat Medium"/>
              </a:defRPr>
            </a:lvl1pPr>
            <a:lvl2pPr marL="914400" marR="0" lvl="1" indent="-342900" algn="l" rtl="0">
              <a:lnSpc>
                <a:spcPct val="120000"/>
              </a:lnSpc>
              <a:spcBef>
                <a:spcPts val="500"/>
              </a:spcBef>
              <a:spcAft>
                <a:spcPts val="0"/>
              </a:spcAft>
              <a:buClr>
                <a:srgbClr val="666666"/>
              </a:buClr>
              <a:buSzPts val="1800"/>
              <a:buFont typeface="Montserrat Medium"/>
              <a:buChar char="•"/>
              <a:defRPr sz="1800" i="0" u="none" strike="noStrike" cap="none">
                <a:solidFill>
                  <a:srgbClr val="666666"/>
                </a:solidFill>
                <a:latin typeface="Montserrat Medium"/>
                <a:ea typeface="Montserrat Medium"/>
                <a:cs typeface="Montserrat Medium"/>
                <a:sym typeface="Montserrat Medium"/>
              </a:defRPr>
            </a:lvl2pPr>
            <a:lvl3pPr marL="1371600" marR="0" lvl="2" indent="-330200" algn="l" rtl="0">
              <a:lnSpc>
                <a:spcPct val="120000"/>
              </a:lnSpc>
              <a:spcBef>
                <a:spcPts val="500"/>
              </a:spcBef>
              <a:spcAft>
                <a:spcPts val="0"/>
              </a:spcAft>
              <a:buClr>
                <a:srgbClr val="666666"/>
              </a:buClr>
              <a:buSzPts val="1600"/>
              <a:buFont typeface="Montserrat Medium"/>
              <a:buChar char="•"/>
              <a:defRPr sz="1600" i="0" u="none" strike="noStrike" cap="none">
                <a:solidFill>
                  <a:srgbClr val="666666"/>
                </a:solidFill>
                <a:latin typeface="Montserrat Medium"/>
                <a:ea typeface="Montserrat Medium"/>
                <a:cs typeface="Montserrat Medium"/>
                <a:sym typeface="Montserrat Medium"/>
              </a:defRPr>
            </a:lvl3pPr>
            <a:lvl4pPr marL="1828800" marR="0" lvl="3" indent="-317500" algn="l" rtl="0">
              <a:lnSpc>
                <a:spcPct val="120000"/>
              </a:lnSpc>
              <a:spcBef>
                <a:spcPts val="500"/>
              </a:spcBef>
              <a:spcAft>
                <a:spcPts val="0"/>
              </a:spcAft>
              <a:buClr>
                <a:srgbClr val="666666"/>
              </a:buClr>
              <a:buSzPts val="1400"/>
              <a:buFont typeface="Montserrat Medium"/>
              <a:buChar char="•"/>
              <a:defRPr sz="1400" i="0" u="none" strike="noStrike" cap="none">
                <a:solidFill>
                  <a:srgbClr val="666666"/>
                </a:solidFill>
                <a:latin typeface="Montserrat Medium"/>
                <a:ea typeface="Montserrat Medium"/>
                <a:cs typeface="Montserrat Medium"/>
                <a:sym typeface="Montserrat Medium"/>
              </a:defRPr>
            </a:lvl4pPr>
            <a:lvl5pPr marL="2286000" marR="0" lvl="4" indent="-304800" algn="l" rtl="0">
              <a:lnSpc>
                <a:spcPct val="120000"/>
              </a:lnSpc>
              <a:spcBef>
                <a:spcPts val="500"/>
              </a:spcBef>
              <a:spcAft>
                <a:spcPts val="0"/>
              </a:spcAft>
              <a:buClr>
                <a:srgbClr val="666666"/>
              </a:buClr>
              <a:buSzPts val="1200"/>
              <a:buFont typeface="Montserrat Medium"/>
              <a:buChar char="•"/>
              <a:defRPr sz="1200" i="0" u="none" strike="noStrike" cap="none">
                <a:solidFill>
                  <a:srgbClr val="666666"/>
                </a:solidFill>
                <a:latin typeface="Montserrat Medium"/>
                <a:ea typeface="Montserrat Medium"/>
                <a:cs typeface="Montserrat Medium"/>
                <a:sym typeface="Montserrat Medium"/>
              </a:defRPr>
            </a:lvl5pPr>
            <a:lvl6pPr marL="2743200" marR="0" lvl="5" indent="-304800" algn="l" rtl="0">
              <a:lnSpc>
                <a:spcPct val="120000"/>
              </a:lnSpc>
              <a:spcBef>
                <a:spcPts val="500"/>
              </a:spcBef>
              <a:spcAft>
                <a:spcPts val="0"/>
              </a:spcAft>
              <a:buClr>
                <a:srgbClr val="666666"/>
              </a:buClr>
              <a:buSzPts val="1200"/>
              <a:buFont typeface="Montserrat Medium"/>
              <a:buChar char="•"/>
              <a:defRPr sz="1200" i="0" u="none" strike="noStrike" cap="none">
                <a:solidFill>
                  <a:srgbClr val="666666"/>
                </a:solidFill>
                <a:latin typeface="Montserrat Medium"/>
                <a:ea typeface="Montserrat Medium"/>
                <a:cs typeface="Montserrat Medium"/>
                <a:sym typeface="Montserrat Medium"/>
              </a:defRPr>
            </a:lvl6pPr>
            <a:lvl7pPr marL="3200400" marR="0" lvl="6" indent="-304800" algn="l" rtl="0">
              <a:lnSpc>
                <a:spcPct val="120000"/>
              </a:lnSpc>
              <a:spcBef>
                <a:spcPts val="500"/>
              </a:spcBef>
              <a:spcAft>
                <a:spcPts val="0"/>
              </a:spcAft>
              <a:buClr>
                <a:srgbClr val="666666"/>
              </a:buClr>
              <a:buSzPts val="1200"/>
              <a:buFont typeface="Montserrat Medium"/>
              <a:buChar char="•"/>
              <a:defRPr sz="1200" i="0" u="none" strike="noStrike" cap="none">
                <a:solidFill>
                  <a:srgbClr val="666666"/>
                </a:solidFill>
                <a:latin typeface="Montserrat Medium"/>
                <a:ea typeface="Montserrat Medium"/>
                <a:cs typeface="Montserrat Medium"/>
                <a:sym typeface="Montserrat Medium"/>
              </a:defRPr>
            </a:lvl7pPr>
            <a:lvl8pPr marL="3657600" marR="0" lvl="7" indent="-304800" algn="l" rtl="0">
              <a:lnSpc>
                <a:spcPct val="120000"/>
              </a:lnSpc>
              <a:spcBef>
                <a:spcPts val="500"/>
              </a:spcBef>
              <a:spcAft>
                <a:spcPts val="0"/>
              </a:spcAft>
              <a:buClr>
                <a:srgbClr val="666666"/>
              </a:buClr>
              <a:buSzPts val="1200"/>
              <a:buFont typeface="Montserrat Medium"/>
              <a:buChar char="•"/>
              <a:defRPr sz="1200" i="0" u="none" strike="noStrike" cap="none">
                <a:solidFill>
                  <a:srgbClr val="666666"/>
                </a:solidFill>
                <a:latin typeface="Montserrat Medium"/>
                <a:ea typeface="Montserrat Medium"/>
                <a:cs typeface="Montserrat Medium"/>
                <a:sym typeface="Montserrat Medium"/>
              </a:defRPr>
            </a:lvl8pPr>
            <a:lvl9pPr marL="4114800" marR="0" lvl="8" indent="-304800" algn="l" rtl="0">
              <a:lnSpc>
                <a:spcPct val="120000"/>
              </a:lnSpc>
              <a:spcBef>
                <a:spcPts val="500"/>
              </a:spcBef>
              <a:spcAft>
                <a:spcPts val="0"/>
              </a:spcAft>
              <a:buClr>
                <a:srgbClr val="666666"/>
              </a:buClr>
              <a:buSzPts val="1200"/>
              <a:buFont typeface="Montserrat Medium"/>
              <a:buChar char="•"/>
              <a:defRPr sz="1200" i="0" u="none" strike="noStrike" cap="none">
                <a:solidFill>
                  <a:srgbClr val="666666"/>
                </a:solidFill>
                <a:latin typeface="Montserrat Medium"/>
                <a:ea typeface="Montserrat Medium"/>
                <a:cs typeface="Montserrat Medium"/>
                <a:sym typeface="Montserrat Medium"/>
              </a:defRPr>
            </a:lvl9pPr>
          </a:lstStyle>
          <a:p>
            <a:endParaRPr/>
          </a:p>
        </p:txBody>
      </p:sp>
      <p:sp>
        <p:nvSpPr>
          <p:cNvPr id="11" name="Google Shape;11;p1"/>
          <p:cNvSpPr txBox="1">
            <a:spLocks noGrp="1"/>
          </p:cNvSpPr>
          <p:nvPr>
            <p:ph type="title"/>
          </p:nvPr>
        </p:nvSpPr>
        <p:spPr>
          <a:xfrm>
            <a:off x="544150" y="496673"/>
            <a:ext cx="9603300" cy="650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8200"/>
              </a:buClr>
              <a:buSzPts val="3200"/>
              <a:buFont typeface="Montserrat SemiBold"/>
              <a:buNone/>
              <a:defRPr sz="3200" i="0" u="none" strike="noStrike" cap="none">
                <a:solidFill>
                  <a:srgbClr val="FF8200"/>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cxnSp>
        <p:nvCxnSpPr>
          <p:cNvPr id="12" name="Google Shape;12;p1"/>
          <p:cNvCxnSpPr/>
          <p:nvPr/>
        </p:nvCxnSpPr>
        <p:spPr>
          <a:xfrm>
            <a:off x="5" y="1147067"/>
            <a:ext cx="11500800" cy="0"/>
          </a:xfrm>
          <a:prstGeom prst="straightConnector1">
            <a:avLst/>
          </a:prstGeom>
          <a:noFill/>
          <a:ln w="9525" cap="flat" cmpd="sng">
            <a:solidFill>
              <a:srgbClr val="D8D8D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cstate="email">
            <a:alphaModFix/>
            <a:extLst>
              <a:ext uri="{28A0092B-C50C-407E-A947-70E740481C1C}">
                <a14:useLocalDpi xmlns:a14="http://schemas.microsoft.com/office/drawing/2010/main" val="0"/>
              </a:ext>
            </a:extLst>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620074" y="523749"/>
            <a:ext cx="11129100" cy="805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F8200"/>
              </a:buClr>
              <a:buSzPts val="3200"/>
              <a:buFont typeface="Montserrat"/>
              <a:buNone/>
              <a:defRPr sz="3200" i="0" u="none" strike="noStrike" cap="none">
                <a:solidFill>
                  <a:srgbClr val="FF8200"/>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1"/>
          <p:cNvSpPr txBox="1">
            <a:spLocks noGrp="1"/>
          </p:cNvSpPr>
          <p:nvPr>
            <p:ph type="body" idx="1"/>
          </p:nvPr>
        </p:nvSpPr>
        <p:spPr>
          <a:xfrm>
            <a:off x="717249" y="1562173"/>
            <a:ext cx="10923900" cy="4442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accent1"/>
              </a:buClr>
              <a:buSzPts val="2000"/>
              <a:buFont typeface="Montserrat"/>
              <a:buChar char="•"/>
              <a:defRPr sz="2000" i="0" u="none" strike="noStrike" cap="none">
                <a:solidFill>
                  <a:schemeClr val="dk1"/>
                </a:solidFill>
                <a:latin typeface="Montserrat"/>
                <a:ea typeface="Montserrat"/>
                <a:cs typeface="Montserrat"/>
                <a:sym typeface="Montserrat"/>
              </a:defRPr>
            </a:lvl1pPr>
            <a:lvl2pPr marL="914400" marR="0" lvl="1" indent="-342900" algn="l" rtl="0">
              <a:lnSpc>
                <a:spcPct val="120000"/>
              </a:lnSpc>
              <a:spcBef>
                <a:spcPts val="500"/>
              </a:spcBef>
              <a:spcAft>
                <a:spcPts val="0"/>
              </a:spcAft>
              <a:buClr>
                <a:schemeClr val="accent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30200" algn="l" rtl="0">
              <a:lnSpc>
                <a:spcPct val="120000"/>
              </a:lnSpc>
              <a:spcBef>
                <a:spcPts val="500"/>
              </a:spcBef>
              <a:spcAft>
                <a:spcPts val="0"/>
              </a:spcAft>
              <a:buClr>
                <a:schemeClr val="accent1"/>
              </a:buClr>
              <a:buSzPts val="1600"/>
              <a:buFont typeface="Montserrat"/>
              <a:buChar char="•"/>
              <a:defRPr sz="1600" i="0" u="none" strike="noStrike" cap="none">
                <a:solidFill>
                  <a:schemeClr val="dk1"/>
                </a:solidFill>
                <a:latin typeface="Montserrat"/>
                <a:ea typeface="Montserrat"/>
                <a:cs typeface="Montserrat"/>
                <a:sym typeface="Montserrat"/>
              </a:defRPr>
            </a:lvl3pPr>
            <a:lvl4pPr marL="1828800" marR="0" lvl="3" indent="-317500" algn="l" rtl="0">
              <a:lnSpc>
                <a:spcPct val="120000"/>
              </a:lnSpc>
              <a:spcBef>
                <a:spcPts val="500"/>
              </a:spcBef>
              <a:spcAft>
                <a:spcPts val="0"/>
              </a:spcAft>
              <a:buClr>
                <a:schemeClr val="accent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04800" algn="l" rtl="0">
              <a:lnSpc>
                <a:spcPct val="120000"/>
              </a:lnSpc>
              <a:spcBef>
                <a:spcPts val="500"/>
              </a:spcBef>
              <a:spcAft>
                <a:spcPts val="0"/>
              </a:spcAft>
              <a:buClr>
                <a:schemeClr val="accent1"/>
              </a:buClr>
              <a:buSzPts val="1200"/>
              <a:buFont typeface="Montserrat"/>
              <a:buChar char="•"/>
              <a:defRPr sz="1200" i="0" u="none" strike="noStrike" cap="none">
                <a:solidFill>
                  <a:schemeClr val="dk1"/>
                </a:solidFill>
                <a:latin typeface="Montserrat"/>
                <a:ea typeface="Montserrat"/>
                <a:cs typeface="Montserrat"/>
                <a:sym typeface="Montserrat"/>
              </a:defRPr>
            </a:lvl5pPr>
            <a:lvl6pPr marL="2743200" marR="0" lvl="5" indent="-304800" algn="l" rtl="0">
              <a:lnSpc>
                <a:spcPct val="120000"/>
              </a:lnSpc>
              <a:spcBef>
                <a:spcPts val="500"/>
              </a:spcBef>
              <a:spcAft>
                <a:spcPts val="0"/>
              </a:spcAft>
              <a:buClr>
                <a:schemeClr val="accent1"/>
              </a:buClr>
              <a:buSzPts val="1200"/>
              <a:buFont typeface="Montserrat"/>
              <a:buChar char="•"/>
              <a:defRPr sz="1200" i="0" u="none" strike="noStrike" cap="none">
                <a:solidFill>
                  <a:schemeClr val="dk1"/>
                </a:solidFill>
                <a:latin typeface="Montserrat"/>
                <a:ea typeface="Montserrat"/>
                <a:cs typeface="Montserrat"/>
                <a:sym typeface="Montserrat"/>
              </a:defRPr>
            </a:lvl6pPr>
            <a:lvl7pPr marL="3200400" marR="0" lvl="6" indent="-304800" algn="l" rtl="0">
              <a:lnSpc>
                <a:spcPct val="120000"/>
              </a:lnSpc>
              <a:spcBef>
                <a:spcPts val="500"/>
              </a:spcBef>
              <a:spcAft>
                <a:spcPts val="0"/>
              </a:spcAft>
              <a:buClr>
                <a:schemeClr val="accent1"/>
              </a:buClr>
              <a:buSzPts val="1200"/>
              <a:buFont typeface="Montserrat"/>
              <a:buChar char="•"/>
              <a:defRPr sz="1200" i="0" u="none" strike="noStrike" cap="none">
                <a:solidFill>
                  <a:schemeClr val="dk1"/>
                </a:solidFill>
                <a:latin typeface="Montserrat"/>
                <a:ea typeface="Montserrat"/>
                <a:cs typeface="Montserrat"/>
                <a:sym typeface="Montserrat"/>
              </a:defRPr>
            </a:lvl7pPr>
            <a:lvl8pPr marL="3657600" marR="0" lvl="7" indent="-304800" algn="l" rtl="0">
              <a:lnSpc>
                <a:spcPct val="120000"/>
              </a:lnSpc>
              <a:spcBef>
                <a:spcPts val="500"/>
              </a:spcBef>
              <a:spcAft>
                <a:spcPts val="0"/>
              </a:spcAft>
              <a:buClr>
                <a:schemeClr val="accent1"/>
              </a:buClr>
              <a:buSzPts val="1200"/>
              <a:buFont typeface="Montserrat"/>
              <a:buChar char="•"/>
              <a:defRPr sz="1200" i="0" u="none" strike="noStrike" cap="none">
                <a:solidFill>
                  <a:schemeClr val="dk1"/>
                </a:solidFill>
                <a:latin typeface="Montserrat"/>
                <a:ea typeface="Montserrat"/>
                <a:cs typeface="Montserrat"/>
                <a:sym typeface="Montserrat"/>
              </a:defRPr>
            </a:lvl8pPr>
            <a:lvl9pPr marL="4114800" marR="0" lvl="8" indent="-304800" algn="l" rtl="0">
              <a:lnSpc>
                <a:spcPct val="120000"/>
              </a:lnSpc>
              <a:spcBef>
                <a:spcPts val="500"/>
              </a:spcBef>
              <a:spcAft>
                <a:spcPts val="0"/>
              </a:spcAft>
              <a:buClr>
                <a:schemeClr val="accent1"/>
              </a:buClr>
              <a:buSzPts val="1200"/>
              <a:buFont typeface="Montserrat"/>
              <a:buChar char="•"/>
              <a:defRPr sz="1200" i="0" u="none" strike="noStrike" cap="none">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avii.com/insights-library/the-top-6-accounting-workflows-where-automation-plays-best/" TargetMode="External"/><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hyperlink" Target="https://www.avii.com/signup" TargetMode="External"/><Relationship Id="rId3" Type="http://schemas.openxmlformats.org/officeDocument/2006/relationships/image" Target="../media/image33.jpeg"/><Relationship Id="rId7" Type="http://schemas.openxmlformats.org/officeDocument/2006/relationships/hyperlink" Target="https://accounting.avii.com/plummeting-accounting-productivity-assessment"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accounting.avii.com/accounting-software-audit-calculator"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26"/>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7726" y="-58124"/>
            <a:ext cx="12211051" cy="6969925"/>
          </a:xfrm>
          <a:prstGeom prst="rect">
            <a:avLst/>
          </a:prstGeom>
          <a:noFill/>
          <a:ln>
            <a:noFill/>
          </a:ln>
        </p:spPr>
      </p:pic>
      <p:pic>
        <p:nvPicPr>
          <p:cNvPr id="94" name="Google Shape;94;p26"/>
          <p:cNvPicPr preferRelativeResize="0"/>
          <p:nvPr/>
        </p:nvPicPr>
        <p:blipFill rotWithShape="1">
          <a:blip r:embed="rId4" cstate="email">
            <a:alphaModFix/>
            <a:extLst>
              <a:ext uri="{28A0092B-C50C-407E-A947-70E740481C1C}">
                <a14:useLocalDpi xmlns:a14="http://schemas.microsoft.com/office/drawing/2010/main" val="0"/>
              </a:ext>
            </a:extLst>
          </a:blip>
          <a:srcRect l="2553"/>
          <a:stretch/>
        </p:blipFill>
        <p:spPr>
          <a:xfrm>
            <a:off x="8675" y="3599800"/>
            <a:ext cx="6139799" cy="3312001"/>
          </a:xfrm>
          <a:prstGeom prst="rect">
            <a:avLst/>
          </a:prstGeom>
          <a:noFill/>
          <a:ln>
            <a:noFill/>
          </a:ln>
        </p:spPr>
      </p:pic>
      <p:pic>
        <p:nvPicPr>
          <p:cNvPr id="95" name="Google Shape;95;p26"/>
          <p:cNvPicPr preferRelativeResize="0"/>
          <p:nvPr/>
        </p:nvPicPr>
        <p:blipFill rotWithShape="1">
          <a:blip r:embed="rId4" cstate="email">
            <a:alphaModFix/>
            <a:extLst>
              <a:ext uri="{28A0092B-C50C-407E-A947-70E740481C1C}">
                <a14:useLocalDpi xmlns:a14="http://schemas.microsoft.com/office/drawing/2010/main" val="0"/>
              </a:ext>
            </a:extLst>
          </a:blip>
          <a:srcRect l="2553"/>
          <a:stretch/>
        </p:blipFill>
        <p:spPr>
          <a:xfrm>
            <a:off x="-10775" y="3393900"/>
            <a:ext cx="8400376" cy="3312001"/>
          </a:xfrm>
          <a:prstGeom prst="rect">
            <a:avLst/>
          </a:prstGeom>
          <a:noFill/>
          <a:ln>
            <a:noFill/>
          </a:ln>
        </p:spPr>
      </p:pic>
      <p:pic>
        <p:nvPicPr>
          <p:cNvPr id="96" name="Google Shape;96;p26"/>
          <p:cNvPicPr preferRelativeResize="0"/>
          <p:nvPr/>
        </p:nvPicPr>
        <p:blipFill rotWithShape="1">
          <a:blip r:embed="rId4" cstate="email">
            <a:alphaModFix/>
            <a:extLst>
              <a:ext uri="{28A0092B-C50C-407E-A947-70E740481C1C}">
                <a14:useLocalDpi xmlns:a14="http://schemas.microsoft.com/office/drawing/2010/main" val="0"/>
              </a:ext>
            </a:extLst>
          </a:blip>
          <a:srcRect l="4223"/>
          <a:stretch/>
        </p:blipFill>
        <p:spPr>
          <a:xfrm>
            <a:off x="-19050" y="3402000"/>
            <a:ext cx="8851775" cy="3312001"/>
          </a:xfrm>
          <a:prstGeom prst="rect">
            <a:avLst/>
          </a:prstGeom>
          <a:noFill/>
          <a:ln>
            <a:noFill/>
          </a:ln>
        </p:spPr>
      </p:pic>
      <p:sp>
        <p:nvSpPr>
          <p:cNvPr id="97" name="Google Shape;97;p26"/>
          <p:cNvSpPr txBox="1"/>
          <p:nvPr/>
        </p:nvSpPr>
        <p:spPr>
          <a:xfrm>
            <a:off x="399100" y="3565660"/>
            <a:ext cx="7990500" cy="14808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5000">
                <a:solidFill>
                  <a:srgbClr val="FFFFFF"/>
                </a:solidFill>
                <a:latin typeface="Montserrat ExtraBold"/>
                <a:ea typeface="Montserrat ExtraBold"/>
                <a:cs typeface="Montserrat ExtraBold"/>
                <a:sym typeface="Montserrat ExtraBold"/>
              </a:rPr>
              <a:t>Mapping Your Technology Path</a:t>
            </a:r>
            <a:endParaRPr sz="3000">
              <a:solidFill>
                <a:srgbClr val="FFFFFF"/>
              </a:solidFill>
              <a:latin typeface="Montserrat ExtraBold"/>
              <a:ea typeface="Montserrat ExtraBold"/>
              <a:cs typeface="Montserrat ExtraBold"/>
              <a:sym typeface="Montserrat ExtraBold"/>
            </a:endParaRPr>
          </a:p>
        </p:txBody>
      </p:sp>
      <p:sp>
        <p:nvSpPr>
          <p:cNvPr id="98" name="Google Shape;98;p26"/>
          <p:cNvSpPr txBox="1"/>
          <p:nvPr/>
        </p:nvSpPr>
        <p:spPr>
          <a:xfrm>
            <a:off x="399100" y="4975310"/>
            <a:ext cx="8059500" cy="13749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500">
                <a:solidFill>
                  <a:srgbClr val="FFFFFF"/>
                </a:solidFill>
                <a:latin typeface="Montserrat Medium"/>
                <a:ea typeface="Montserrat Medium"/>
                <a:cs typeface="Montserrat Medium"/>
                <a:sym typeface="Montserrat Medium"/>
              </a:rPr>
              <a:t>How to achieve optimal accounting experiences for clients, practitioners and managers</a:t>
            </a:r>
            <a:endParaRPr sz="2500">
              <a:solidFill>
                <a:srgbClr val="FFFFFF"/>
              </a:solidFill>
              <a:latin typeface="Montserrat Medium"/>
              <a:ea typeface="Montserrat Medium"/>
              <a:cs typeface="Montserrat Medium"/>
              <a:sym typeface="Montserrat Medium"/>
            </a:endParaRPr>
          </a:p>
          <a:p>
            <a:pPr marL="0" lvl="0" indent="0" algn="l" rtl="0">
              <a:lnSpc>
                <a:spcPct val="90000"/>
              </a:lnSpc>
              <a:spcBef>
                <a:spcPts val="0"/>
              </a:spcBef>
              <a:spcAft>
                <a:spcPts val="0"/>
              </a:spcAft>
              <a:buNone/>
            </a:pPr>
            <a:endParaRPr sz="2800">
              <a:solidFill>
                <a:schemeClr val="lt1"/>
              </a:solidFill>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Font typeface="Arial"/>
              <a:buNone/>
            </a:pPr>
            <a:r>
              <a:rPr lang="en-US" sz="2900" b="1">
                <a:solidFill>
                  <a:schemeClr val="lt1"/>
                </a:solidFill>
                <a:latin typeface="Montserrat"/>
                <a:ea typeface="Montserrat"/>
                <a:cs typeface="Montserrat"/>
                <a:sym typeface="Montserrat"/>
              </a:rPr>
              <a:t>Flaming Gorge, Utah</a:t>
            </a:r>
            <a:endParaRPr sz="3600">
              <a:solidFill>
                <a:srgbClr val="FFFFFF"/>
              </a:solidFill>
              <a:latin typeface="Montserrat"/>
              <a:ea typeface="Montserrat"/>
              <a:cs typeface="Montserrat"/>
              <a:sym typeface="Montserrat"/>
            </a:endParaRPr>
          </a:p>
        </p:txBody>
      </p:sp>
      <p:pic>
        <p:nvPicPr>
          <p:cNvPr id="99" name="Google Shape;99;p26"/>
          <p:cNvPicPr preferRelativeResize="0"/>
          <p:nvPr/>
        </p:nvPicPr>
        <p:blipFill>
          <a:blip r:embed="rId5" cstate="email">
            <a:alphaModFix/>
            <a:extLst>
              <a:ext uri="{28A0092B-C50C-407E-A947-70E740481C1C}">
                <a14:useLocalDpi xmlns:a14="http://schemas.microsoft.com/office/drawing/2010/main" val="0"/>
              </a:ext>
            </a:extLst>
          </a:blip>
          <a:stretch>
            <a:fillRect/>
          </a:stretch>
        </p:blipFill>
        <p:spPr>
          <a:xfrm>
            <a:off x="-19050" y="55775"/>
            <a:ext cx="2058200" cy="896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4476750" y="3077096"/>
            <a:ext cx="3238500" cy="62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600" b="1">
                <a:solidFill>
                  <a:srgbClr val="FF7423"/>
                </a:solidFill>
                <a:latin typeface="Montserrat"/>
                <a:ea typeface="Montserrat"/>
                <a:cs typeface="Montserrat"/>
                <a:sym typeface="Montserrat"/>
              </a:rPr>
              <a:t>Poll #2</a:t>
            </a:r>
            <a:endParaRPr sz="3600" b="1">
              <a:solidFill>
                <a:srgbClr val="FF7423"/>
              </a:solidFill>
              <a:latin typeface="Montserrat"/>
              <a:ea typeface="Montserrat"/>
              <a:cs typeface="Montserrat"/>
              <a:sym typeface="Montserrat"/>
            </a:endParaRPr>
          </a:p>
        </p:txBody>
      </p:sp>
      <p:sp>
        <p:nvSpPr>
          <p:cNvPr id="220" name="Google Shape;220;p40"/>
          <p:cNvSpPr txBox="1"/>
          <p:nvPr/>
        </p:nvSpPr>
        <p:spPr>
          <a:xfrm>
            <a:off x="933900" y="3624470"/>
            <a:ext cx="10171800" cy="1413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100">
                <a:solidFill>
                  <a:srgbClr val="535352"/>
                </a:solidFill>
                <a:latin typeface="Montserrat Light"/>
                <a:ea typeface="Montserrat Light"/>
                <a:cs typeface="Montserrat Light"/>
                <a:sym typeface="Montserrat Light"/>
              </a:rPr>
              <a:t>Which part of your accounting software infrastructure (front, mid or back office)</a:t>
            </a:r>
            <a:endParaRPr sz="3100">
              <a:solidFill>
                <a:srgbClr val="535352"/>
              </a:solidFill>
              <a:latin typeface="Montserrat Light"/>
              <a:ea typeface="Montserrat Light"/>
              <a:cs typeface="Montserrat Light"/>
              <a:sym typeface="Montserrat Light"/>
            </a:endParaRPr>
          </a:p>
          <a:p>
            <a:pPr marL="0" lvl="0" indent="0" algn="ctr" rtl="0">
              <a:lnSpc>
                <a:spcPct val="100000"/>
              </a:lnSpc>
              <a:spcBef>
                <a:spcPts val="0"/>
              </a:spcBef>
              <a:spcAft>
                <a:spcPts val="0"/>
              </a:spcAft>
              <a:buNone/>
            </a:pPr>
            <a:r>
              <a:rPr lang="en-US" sz="3100">
                <a:solidFill>
                  <a:srgbClr val="535352"/>
                </a:solidFill>
                <a:latin typeface="Montserrat Light"/>
                <a:ea typeface="Montserrat Light"/>
                <a:cs typeface="Montserrat Light"/>
                <a:sym typeface="Montserrat Light"/>
              </a:rPr>
              <a:t>could benefit most from a </a:t>
            </a:r>
            <a:r>
              <a:rPr lang="en-US" sz="3100" b="1">
                <a:solidFill>
                  <a:srgbClr val="535352"/>
                </a:solidFill>
                <a:latin typeface="Montserrat"/>
                <a:ea typeface="Montserrat"/>
                <a:cs typeface="Montserrat"/>
                <a:sym typeface="Montserrat"/>
              </a:rPr>
              <a:t>technology uplift</a:t>
            </a:r>
            <a:r>
              <a:rPr lang="en-US" sz="3100">
                <a:solidFill>
                  <a:srgbClr val="535352"/>
                </a:solidFill>
                <a:latin typeface="Montserrat Light"/>
                <a:ea typeface="Montserrat Light"/>
                <a:cs typeface="Montserrat Light"/>
                <a:sym typeface="Montserrat Light"/>
              </a:rPr>
              <a:t>?</a:t>
            </a:r>
            <a:endParaRPr sz="3100">
              <a:solidFill>
                <a:srgbClr val="535352"/>
              </a:solidFill>
              <a:latin typeface="Montserrat Light"/>
              <a:ea typeface="Montserrat Light"/>
              <a:cs typeface="Montserrat Light"/>
              <a:sym typeface="Montserrat Light"/>
            </a:endParaRPr>
          </a:p>
        </p:txBody>
      </p:sp>
      <p:pic>
        <p:nvPicPr>
          <p:cNvPr id="221" name="Google Shape;221;p40"/>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039462" y="1014368"/>
            <a:ext cx="2113075" cy="1968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p:nvPr/>
        </p:nvSpPr>
        <p:spPr>
          <a:xfrm>
            <a:off x="2891600" y="2361900"/>
            <a:ext cx="6519600" cy="2134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1000"/>
              </a:spcAft>
              <a:buNone/>
            </a:pPr>
            <a:r>
              <a:rPr lang="en-US" sz="4000">
                <a:solidFill>
                  <a:schemeClr val="lt1"/>
                </a:solidFill>
                <a:latin typeface="Montserrat Light"/>
                <a:ea typeface="Montserrat Light"/>
                <a:cs typeface="Montserrat Light"/>
                <a:sym typeface="Montserrat Light"/>
              </a:rPr>
              <a:t>Insert graphic of worksheet expressed as a matrix</a:t>
            </a:r>
            <a:endParaRPr sz="4000">
              <a:solidFill>
                <a:schemeClr val="lt1"/>
              </a:solidFill>
              <a:latin typeface="Montserrat Light"/>
              <a:ea typeface="Montserrat Light"/>
              <a:cs typeface="Montserrat Light"/>
              <a:sym typeface="Montserrat Light"/>
            </a:endParaRPr>
          </a:p>
        </p:txBody>
      </p:sp>
      <p:sp>
        <p:nvSpPr>
          <p:cNvPr id="228" name="Google Shape;228;p41"/>
          <p:cNvSpPr/>
          <p:nvPr/>
        </p:nvSpPr>
        <p:spPr>
          <a:xfrm>
            <a:off x="-38400" y="-19050"/>
            <a:ext cx="122304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p:nvPr/>
        </p:nvSpPr>
        <p:spPr>
          <a:xfrm>
            <a:off x="114000" y="133350"/>
            <a:ext cx="122304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41"/>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5287" y="0"/>
            <a:ext cx="12181427" cy="685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p:nvPr/>
        </p:nvSpPr>
        <p:spPr>
          <a:xfrm>
            <a:off x="0" y="0"/>
            <a:ext cx="122121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42"/>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4812350" y="76200"/>
            <a:ext cx="7913052" cy="6572324"/>
          </a:xfrm>
          <a:prstGeom prst="rect">
            <a:avLst/>
          </a:prstGeom>
          <a:noFill/>
          <a:ln>
            <a:noFill/>
          </a:ln>
        </p:spPr>
      </p:pic>
      <p:sp>
        <p:nvSpPr>
          <p:cNvPr id="237" name="Google Shape;237;p42"/>
          <p:cNvSpPr txBox="1"/>
          <p:nvPr/>
        </p:nvSpPr>
        <p:spPr>
          <a:xfrm>
            <a:off x="1699650" y="1022850"/>
            <a:ext cx="8812800" cy="481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4000" i="1">
                <a:solidFill>
                  <a:srgbClr val="535352"/>
                </a:solidFill>
                <a:latin typeface="Montserrat Light"/>
                <a:ea typeface="Montserrat Light"/>
                <a:cs typeface="Montserrat Light"/>
                <a:sym typeface="Montserrat Light"/>
              </a:rPr>
              <a:t>“Change Management is vital, but it is more than </a:t>
            </a:r>
            <a:r>
              <a:rPr lang="en-US" sz="4000" b="1" i="1">
                <a:solidFill>
                  <a:srgbClr val="535352"/>
                </a:solidFill>
                <a:latin typeface="Montserrat"/>
                <a:ea typeface="Montserrat"/>
                <a:cs typeface="Montserrat"/>
                <a:sym typeface="Montserrat"/>
              </a:rPr>
              <a:t>what you do</a:t>
            </a:r>
            <a:r>
              <a:rPr lang="en-US" sz="4000" i="1">
                <a:solidFill>
                  <a:srgbClr val="535352"/>
                </a:solidFill>
                <a:latin typeface="Montserrat Light"/>
                <a:ea typeface="Montserrat Light"/>
                <a:cs typeface="Montserrat Light"/>
                <a:sym typeface="Montserrat Light"/>
              </a:rPr>
              <a:t>. </a:t>
            </a:r>
            <a:endParaRPr sz="4000" i="1">
              <a:solidFill>
                <a:srgbClr val="535352"/>
              </a:solidFill>
              <a:latin typeface="Montserrat Light"/>
              <a:ea typeface="Montserrat Light"/>
              <a:cs typeface="Montserrat Light"/>
              <a:sym typeface="Montserrat Light"/>
            </a:endParaRPr>
          </a:p>
          <a:p>
            <a:pPr marL="0" lvl="0" indent="0" algn="l" rtl="0">
              <a:lnSpc>
                <a:spcPct val="100000"/>
              </a:lnSpc>
              <a:spcBef>
                <a:spcPts val="0"/>
              </a:spcBef>
              <a:spcAft>
                <a:spcPts val="0"/>
              </a:spcAft>
              <a:buNone/>
            </a:pPr>
            <a:endParaRPr sz="4000" i="1">
              <a:solidFill>
                <a:srgbClr val="535352"/>
              </a:solidFill>
              <a:latin typeface="Montserrat Light"/>
              <a:ea typeface="Montserrat Light"/>
              <a:cs typeface="Montserrat Light"/>
              <a:sym typeface="Montserrat Light"/>
            </a:endParaRPr>
          </a:p>
          <a:p>
            <a:pPr marL="0" lvl="0" indent="0" algn="l" rtl="0">
              <a:lnSpc>
                <a:spcPct val="100000"/>
              </a:lnSpc>
              <a:spcBef>
                <a:spcPts val="0"/>
              </a:spcBef>
              <a:spcAft>
                <a:spcPts val="0"/>
              </a:spcAft>
              <a:buClr>
                <a:schemeClr val="dk1"/>
              </a:buClr>
              <a:buSzPts val="1100"/>
              <a:buFont typeface="Arial"/>
              <a:buNone/>
            </a:pPr>
            <a:r>
              <a:rPr lang="en-US" sz="4000" i="1">
                <a:solidFill>
                  <a:srgbClr val="535352"/>
                </a:solidFill>
                <a:latin typeface="Montserrat Light"/>
                <a:ea typeface="Montserrat Light"/>
                <a:cs typeface="Montserrat Light"/>
                <a:sym typeface="Montserrat Light"/>
              </a:rPr>
              <a:t>It’s </a:t>
            </a:r>
            <a:r>
              <a:rPr lang="en-US" sz="4000" b="1" i="1">
                <a:solidFill>
                  <a:srgbClr val="535352"/>
                </a:solidFill>
                <a:latin typeface="Montserrat"/>
                <a:ea typeface="Montserrat"/>
                <a:cs typeface="Montserrat"/>
                <a:sym typeface="Montserrat"/>
              </a:rPr>
              <a:t>how you do it, and how it’s perceived, experienced, and measured</a:t>
            </a:r>
            <a:r>
              <a:rPr lang="en-US" sz="4000" i="1">
                <a:solidFill>
                  <a:srgbClr val="535352"/>
                </a:solidFill>
                <a:latin typeface="Montserrat Light"/>
                <a:ea typeface="Montserrat Light"/>
                <a:cs typeface="Montserrat Light"/>
                <a:sym typeface="Montserrat Light"/>
              </a:rPr>
              <a:t> by all stakeholders.”</a:t>
            </a:r>
            <a:endParaRPr sz="4000" i="1">
              <a:solidFill>
                <a:srgbClr val="535352"/>
              </a:solidFill>
              <a:latin typeface="Montserrat Light"/>
              <a:ea typeface="Montserrat Light"/>
              <a:cs typeface="Montserrat Light"/>
              <a:sym typeface="Montserrat Light"/>
            </a:endParaRPr>
          </a:p>
          <a:p>
            <a:pPr marL="0" lvl="0" indent="0" algn="l" rtl="0">
              <a:lnSpc>
                <a:spcPct val="100000"/>
              </a:lnSpc>
              <a:spcBef>
                <a:spcPts val="0"/>
              </a:spcBef>
              <a:spcAft>
                <a:spcPts val="0"/>
              </a:spcAft>
              <a:buClr>
                <a:schemeClr val="dk1"/>
              </a:buClr>
              <a:buSzPts val="1100"/>
              <a:buFont typeface="Arial"/>
              <a:buNone/>
            </a:pPr>
            <a:endParaRPr sz="4000" i="1">
              <a:solidFill>
                <a:srgbClr val="535352"/>
              </a:solidFill>
              <a:latin typeface="Montserrat Light"/>
              <a:ea typeface="Montserrat Light"/>
              <a:cs typeface="Montserrat Light"/>
              <a:sym typeface="Montserrat Light"/>
            </a:endParaRPr>
          </a:p>
          <a:p>
            <a:pPr marL="457200" lvl="0" indent="-419100" algn="l" rtl="0">
              <a:lnSpc>
                <a:spcPct val="100000"/>
              </a:lnSpc>
              <a:spcBef>
                <a:spcPts val="0"/>
              </a:spcBef>
              <a:spcAft>
                <a:spcPts val="0"/>
              </a:spcAft>
              <a:buClr>
                <a:srgbClr val="535352"/>
              </a:buClr>
              <a:buSzPts val="3000"/>
              <a:buFont typeface="Montserrat Light"/>
              <a:buChar char="-"/>
            </a:pPr>
            <a:r>
              <a:rPr lang="en-US" sz="3000" i="1">
                <a:solidFill>
                  <a:srgbClr val="535352"/>
                </a:solidFill>
                <a:latin typeface="Montserrat Light"/>
                <a:ea typeface="Montserrat Light"/>
                <a:cs typeface="Montserrat Light"/>
                <a:sym typeface="Montserrat Light"/>
              </a:rPr>
              <a:t>Lyle Ball, CEO, Avii</a:t>
            </a:r>
            <a:endParaRPr sz="4000">
              <a:solidFill>
                <a:srgbClr val="535352"/>
              </a:solidFill>
              <a:latin typeface="Montserrat Light"/>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p:nvPr/>
        </p:nvSpPr>
        <p:spPr>
          <a:xfrm>
            <a:off x="4476750" y="2951188"/>
            <a:ext cx="3238500" cy="62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600" b="1">
                <a:solidFill>
                  <a:srgbClr val="FF7423"/>
                </a:solidFill>
                <a:latin typeface="Montserrat"/>
                <a:ea typeface="Montserrat"/>
                <a:cs typeface="Montserrat"/>
                <a:sym typeface="Montserrat"/>
              </a:rPr>
              <a:t>Poll #3</a:t>
            </a:r>
            <a:endParaRPr sz="3600" b="1">
              <a:solidFill>
                <a:srgbClr val="FF7423"/>
              </a:solidFill>
              <a:latin typeface="Montserrat"/>
              <a:ea typeface="Montserrat"/>
              <a:cs typeface="Montserrat"/>
              <a:sym typeface="Montserrat"/>
            </a:endParaRPr>
          </a:p>
        </p:txBody>
      </p:sp>
      <p:sp>
        <p:nvSpPr>
          <p:cNvPr id="244" name="Google Shape;244;p43"/>
          <p:cNvSpPr txBox="1"/>
          <p:nvPr/>
        </p:nvSpPr>
        <p:spPr>
          <a:xfrm>
            <a:off x="1241100" y="3498550"/>
            <a:ext cx="10346700" cy="1798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100">
                <a:solidFill>
                  <a:srgbClr val="535352"/>
                </a:solidFill>
                <a:latin typeface="Montserrat Light"/>
                <a:ea typeface="Montserrat Light"/>
                <a:cs typeface="Montserrat Light"/>
                <a:sym typeface="Montserrat Light"/>
              </a:rPr>
              <a:t>At your firm, which key audience (clients, practitioners or managers) could benefit the most from an uplift in </a:t>
            </a:r>
            <a:r>
              <a:rPr lang="en-US" sz="3100" b="1">
                <a:solidFill>
                  <a:srgbClr val="535352"/>
                </a:solidFill>
                <a:latin typeface="Montserrat"/>
                <a:ea typeface="Montserrat"/>
                <a:cs typeface="Montserrat"/>
                <a:sym typeface="Montserrat"/>
              </a:rPr>
              <a:t>Experience Management</a:t>
            </a:r>
            <a:r>
              <a:rPr lang="en-US" sz="3100">
                <a:solidFill>
                  <a:srgbClr val="535352"/>
                </a:solidFill>
                <a:latin typeface="Montserrat Light"/>
                <a:ea typeface="Montserrat Light"/>
                <a:cs typeface="Montserrat Light"/>
                <a:sym typeface="Montserrat Light"/>
              </a:rPr>
              <a:t>?</a:t>
            </a:r>
            <a:endParaRPr sz="3100">
              <a:solidFill>
                <a:srgbClr val="535352"/>
              </a:solidFill>
              <a:latin typeface="Montserrat Light"/>
              <a:ea typeface="Montserrat Light"/>
              <a:cs typeface="Montserrat Light"/>
              <a:sym typeface="Montserrat Light"/>
            </a:endParaRPr>
          </a:p>
        </p:txBody>
      </p:sp>
      <p:pic>
        <p:nvPicPr>
          <p:cNvPr id="245" name="Google Shape;245;p43"/>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039462" y="888459"/>
            <a:ext cx="2113075" cy="19681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p:nvPr/>
        </p:nvSpPr>
        <p:spPr>
          <a:xfrm>
            <a:off x="-38400" y="-19050"/>
            <a:ext cx="122304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44"/>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7947500" y="1760700"/>
            <a:ext cx="3754877" cy="2188724"/>
          </a:xfrm>
          <a:prstGeom prst="rect">
            <a:avLst/>
          </a:prstGeom>
          <a:noFill/>
          <a:ln>
            <a:noFill/>
          </a:ln>
        </p:spPr>
      </p:pic>
      <p:pic>
        <p:nvPicPr>
          <p:cNvPr id="252" name="Google Shape;252;p44"/>
          <p:cNvPicPr preferRelativeResize="0"/>
          <p:nvPr/>
        </p:nvPicPr>
        <p:blipFill>
          <a:blip r:embed="rId4" cstate="email">
            <a:alphaModFix amt="23000"/>
            <a:extLst>
              <a:ext uri="{28A0092B-C50C-407E-A947-70E740481C1C}">
                <a14:useLocalDpi xmlns:a14="http://schemas.microsoft.com/office/drawing/2010/main" val="0"/>
              </a:ext>
            </a:extLst>
          </a:blip>
          <a:stretch>
            <a:fillRect/>
          </a:stretch>
        </p:blipFill>
        <p:spPr>
          <a:xfrm>
            <a:off x="8009075" y="4484258"/>
            <a:ext cx="3693299" cy="1898700"/>
          </a:xfrm>
          <a:prstGeom prst="rect">
            <a:avLst/>
          </a:prstGeom>
          <a:noFill/>
          <a:ln>
            <a:noFill/>
          </a:ln>
        </p:spPr>
      </p:pic>
      <p:sp>
        <p:nvSpPr>
          <p:cNvPr id="253" name="Google Shape;253;p44"/>
          <p:cNvSpPr txBox="1"/>
          <p:nvPr/>
        </p:nvSpPr>
        <p:spPr>
          <a:xfrm>
            <a:off x="743850" y="348917"/>
            <a:ext cx="10665900" cy="640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700" b="1">
                <a:solidFill>
                  <a:srgbClr val="FF7423"/>
                </a:solidFill>
                <a:latin typeface="Montserrat"/>
                <a:ea typeface="Montserrat"/>
                <a:cs typeface="Montserrat"/>
                <a:sym typeface="Montserrat"/>
              </a:rPr>
              <a:t>The Painful State </a:t>
            </a:r>
            <a:r>
              <a:rPr lang="en-US" sz="3700" b="1">
                <a:solidFill>
                  <a:srgbClr val="5C5C5C"/>
                </a:solidFill>
                <a:latin typeface="Montserrat"/>
                <a:ea typeface="Montserrat"/>
                <a:cs typeface="Montserrat"/>
                <a:sym typeface="Montserrat"/>
              </a:rPr>
              <a:t>of Accounting Software</a:t>
            </a:r>
            <a:endParaRPr sz="3700">
              <a:solidFill>
                <a:srgbClr val="FF6A13"/>
              </a:solidFill>
              <a:latin typeface="Montserrat"/>
              <a:ea typeface="Montserrat"/>
              <a:cs typeface="Montserrat"/>
              <a:sym typeface="Montserrat"/>
            </a:endParaRPr>
          </a:p>
        </p:txBody>
      </p:sp>
      <p:pic>
        <p:nvPicPr>
          <p:cNvPr id="254" name="Google Shape;254;p44"/>
          <p:cNvPicPr preferRelativeResize="0"/>
          <p:nvPr/>
        </p:nvPicPr>
        <p:blipFill rotWithShape="1">
          <a:blip r:embed="rId5" cstate="email">
            <a:alphaModFix/>
            <a:extLst>
              <a:ext uri="{28A0092B-C50C-407E-A947-70E740481C1C}">
                <a14:useLocalDpi xmlns:a14="http://schemas.microsoft.com/office/drawing/2010/main" val="0"/>
              </a:ext>
            </a:extLst>
          </a:blip>
          <a:srcRect/>
          <a:stretch/>
        </p:blipFill>
        <p:spPr>
          <a:xfrm>
            <a:off x="4370125" y="1074912"/>
            <a:ext cx="3413350" cy="3336575"/>
          </a:xfrm>
          <a:prstGeom prst="rect">
            <a:avLst/>
          </a:prstGeom>
          <a:noFill/>
          <a:ln>
            <a:noFill/>
          </a:ln>
        </p:spPr>
      </p:pic>
      <p:pic>
        <p:nvPicPr>
          <p:cNvPr id="255" name="Google Shape;255;p44"/>
          <p:cNvPicPr preferRelativeResize="0"/>
          <p:nvPr/>
        </p:nvPicPr>
        <p:blipFill>
          <a:blip r:embed="rId6" cstate="email">
            <a:alphaModFix amt="17000"/>
            <a:extLst>
              <a:ext uri="{28A0092B-C50C-407E-A947-70E740481C1C}">
                <a14:useLocalDpi xmlns:a14="http://schemas.microsoft.com/office/drawing/2010/main" val="0"/>
              </a:ext>
            </a:extLst>
          </a:blip>
          <a:stretch>
            <a:fillRect/>
          </a:stretch>
        </p:blipFill>
        <p:spPr>
          <a:xfrm>
            <a:off x="431175" y="4484258"/>
            <a:ext cx="3693299" cy="1898700"/>
          </a:xfrm>
          <a:prstGeom prst="rect">
            <a:avLst/>
          </a:prstGeom>
          <a:noFill/>
          <a:ln>
            <a:noFill/>
          </a:ln>
        </p:spPr>
      </p:pic>
      <p:pic>
        <p:nvPicPr>
          <p:cNvPr id="256" name="Google Shape;256;p44"/>
          <p:cNvPicPr preferRelativeResize="0"/>
          <p:nvPr/>
        </p:nvPicPr>
        <p:blipFill>
          <a:blip r:embed="rId6" cstate="email">
            <a:alphaModFix amt="17000"/>
            <a:extLst>
              <a:ext uri="{28A0092B-C50C-407E-A947-70E740481C1C}">
                <a14:useLocalDpi xmlns:a14="http://schemas.microsoft.com/office/drawing/2010/main" val="0"/>
              </a:ext>
            </a:extLst>
          </a:blip>
          <a:stretch>
            <a:fillRect/>
          </a:stretch>
        </p:blipFill>
        <p:spPr>
          <a:xfrm>
            <a:off x="4220125" y="4484258"/>
            <a:ext cx="3693299" cy="1898700"/>
          </a:xfrm>
          <a:prstGeom prst="rect">
            <a:avLst/>
          </a:prstGeom>
          <a:noFill/>
          <a:ln>
            <a:noFill/>
          </a:ln>
        </p:spPr>
      </p:pic>
      <p:pic>
        <p:nvPicPr>
          <p:cNvPr id="257" name="Google Shape;257;p44"/>
          <p:cNvPicPr preferRelativeResize="0"/>
          <p:nvPr/>
        </p:nvPicPr>
        <p:blipFill rotWithShape="1">
          <a:blip r:embed="rId7" cstate="email">
            <a:alphaModFix/>
            <a:extLst>
              <a:ext uri="{28A0092B-C50C-407E-A947-70E740481C1C}">
                <a14:useLocalDpi xmlns:a14="http://schemas.microsoft.com/office/drawing/2010/main" val="0"/>
              </a:ext>
            </a:extLst>
          </a:blip>
          <a:srcRect/>
          <a:stretch/>
        </p:blipFill>
        <p:spPr>
          <a:xfrm>
            <a:off x="334000" y="1605249"/>
            <a:ext cx="3810525" cy="2499624"/>
          </a:xfrm>
          <a:prstGeom prst="rect">
            <a:avLst/>
          </a:prstGeom>
          <a:noFill/>
          <a:ln>
            <a:noFill/>
          </a:ln>
        </p:spPr>
      </p:pic>
      <p:sp>
        <p:nvSpPr>
          <p:cNvPr id="258" name="Google Shape;258;p44"/>
          <p:cNvSpPr txBox="1"/>
          <p:nvPr/>
        </p:nvSpPr>
        <p:spPr>
          <a:xfrm>
            <a:off x="719328" y="4689821"/>
            <a:ext cx="3173100" cy="1377300"/>
          </a:xfrm>
          <a:prstGeom prst="rect">
            <a:avLst/>
          </a:prstGeom>
          <a:noFill/>
          <a:ln>
            <a:noFill/>
          </a:ln>
        </p:spPr>
        <p:txBody>
          <a:bodyPr spcFirstLastPara="1" wrap="square" lIns="91425" tIns="45700" rIns="91425" bIns="45700" anchor="t" anchorCtr="0">
            <a:noAutofit/>
          </a:bodyPr>
          <a:lstStyle/>
          <a:p>
            <a:pPr marL="0" lvl="0" indent="0" algn="ctr" rtl="0">
              <a:lnSpc>
                <a:spcPct val="95000"/>
              </a:lnSpc>
              <a:spcBef>
                <a:spcPts val="1000"/>
              </a:spcBef>
              <a:spcAft>
                <a:spcPts val="1000"/>
              </a:spcAft>
              <a:buNone/>
            </a:pPr>
            <a:r>
              <a:rPr lang="en-US" sz="2000">
                <a:solidFill>
                  <a:srgbClr val="5C5C5C"/>
                </a:solidFill>
                <a:latin typeface="Montserrat Light"/>
                <a:ea typeface="Montserrat Light"/>
                <a:cs typeface="Montserrat Light"/>
                <a:sym typeface="Montserrat Light"/>
              </a:rPr>
              <a:t>Accounting firms have</a:t>
            </a:r>
            <a:r>
              <a:rPr lang="en-US" sz="2000" b="1">
                <a:solidFill>
                  <a:srgbClr val="5C5C5C"/>
                </a:solidFill>
                <a:latin typeface="Montserrat"/>
                <a:ea typeface="Montserrat"/>
                <a:cs typeface="Montserrat"/>
                <a:sym typeface="Montserrat"/>
              </a:rPr>
              <a:t> 30-85</a:t>
            </a:r>
            <a:r>
              <a:rPr lang="en-US" sz="2000">
                <a:solidFill>
                  <a:srgbClr val="5C5C5C"/>
                </a:solidFill>
                <a:latin typeface="Montserrat Light"/>
                <a:ea typeface="Montserrat Light"/>
                <a:cs typeface="Montserrat Light"/>
                <a:sym typeface="Montserrat Light"/>
              </a:rPr>
              <a:t> </a:t>
            </a:r>
            <a:r>
              <a:rPr lang="en-US" sz="2000" b="1">
                <a:solidFill>
                  <a:srgbClr val="5C5C5C"/>
                </a:solidFill>
                <a:latin typeface="Montserrat"/>
                <a:ea typeface="Montserrat"/>
                <a:cs typeface="Montserrat"/>
                <a:sym typeface="Montserrat"/>
              </a:rPr>
              <a:t>mostly disconnected </a:t>
            </a:r>
            <a:r>
              <a:rPr lang="en-US" sz="2000">
                <a:solidFill>
                  <a:srgbClr val="5C5C5C"/>
                </a:solidFill>
                <a:latin typeface="Montserrat Light"/>
                <a:ea typeface="Montserrat Light"/>
                <a:cs typeface="Montserrat Light"/>
                <a:sym typeface="Montserrat Light"/>
              </a:rPr>
              <a:t>software silos per firm</a:t>
            </a:r>
            <a:endParaRPr sz="2000">
              <a:solidFill>
                <a:srgbClr val="5C5C5C"/>
              </a:solidFill>
              <a:latin typeface="Montserrat Light"/>
              <a:ea typeface="Montserrat Light"/>
              <a:cs typeface="Montserrat Light"/>
              <a:sym typeface="Montserrat Light"/>
            </a:endParaRPr>
          </a:p>
        </p:txBody>
      </p:sp>
      <p:sp>
        <p:nvSpPr>
          <p:cNvPr id="259" name="Google Shape;259;p44"/>
          <p:cNvSpPr txBox="1"/>
          <p:nvPr/>
        </p:nvSpPr>
        <p:spPr>
          <a:xfrm>
            <a:off x="4480225" y="4532008"/>
            <a:ext cx="3173100" cy="1712400"/>
          </a:xfrm>
          <a:prstGeom prst="rect">
            <a:avLst/>
          </a:prstGeom>
          <a:noFill/>
          <a:ln>
            <a:noFill/>
          </a:ln>
        </p:spPr>
        <p:txBody>
          <a:bodyPr spcFirstLastPara="1" wrap="square" lIns="91425" tIns="45700" rIns="91425" bIns="45700" anchor="t" anchorCtr="0">
            <a:noAutofit/>
          </a:bodyPr>
          <a:lstStyle/>
          <a:p>
            <a:pPr marL="0" lvl="0" indent="0" algn="ctr" rtl="0">
              <a:lnSpc>
                <a:spcPct val="95000"/>
              </a:lnSpc>
              <a:spcBef>
                <a:spcPts val="1000"/>
              </a:spcBef>
              <a:spcAft>
                <a:spcPts val="1000"/>
              </a:spcAft>
              <a:buNone/>
            </a:pPr>
            <a:r>
              <a:rPr lang="en-US" sz="2000" b="1">
                <a:solidFill>
                  <a:srgbClr val="5C5C5C"/>
                </a:solidFill>
                <a:latin typeface="Montserrat"/>
                <a:ea typeface="Montserrat"/>
                <a:cs typeface="Montserrat"/>
                <a:sym typeface="Montserrat"/>
              </a:rPr>
              <a:t>Hairball Architecture </a:t>
            </a:r>
            <a:r>
              <a:rPr lang="en-US" sz="2000">
                <a:solidFill>
                  <a:srgbClr val="5C5C5C"/>
                </a:solidFill>
                <a:latin typeface="Montserrat Light"/>
                <a:ea typeface="Montserrat Light"/>
                <a:cs typeface="Montserrat Light"/>
                <a:sym typeface="Montserrat Light"/>
              </a:rPr>
              <a:t>results in disjointed workflows &amp; data </a:t>
            </a:r>
            <a:r>
              <a:rPr lang="en-US" sz="2000" b="1">
                <a:solidFill>
                  <a:srgbClr val="5C5C5C"/>
                </a:solidFill>
                <a:latin typeface="Montserrat"/>
                <a:ea typeface="Montserrat"/>
                <a:cs typeface="Montserrat"/>
                <a:sym typeface="Montserrat"/>
              </a:rPr>
              <a:t>for clients, practitioners and managers  </a:t>
            </a:r>
            <a:endParaRPr sz="2000" b="1">
              <a:solidFill>
                <a:srgbClr val="5C5C5C"/>
              </a:solidFill>
              <a:latin typeface="Montserrat"/>
              <a:ea typeface="Montserrat"/>
              <a:cs typeface="Montserrat"/>
              <a:sym typeface="Montserrat"/>
            </a:endParaRPr>
          </a:p>
        </p:txBody>
      </p:sp>
      <p:sp>
        <p:nvSpPr>
          <p:cNvPr id="260" name="Google Shape;260;p44"/>
          <p:cNvSpPr txBox="1"/>
          <p:nvPr/>
        </p:nvSpPr>
        <p:spPr>
          <a:xfrm>
            <a:off x="8278900" y="4913017"/>
            <a:ext cx="3173100" cy="1377300"/>
          </a:xfrm>
          <a:prstGeom prst="rect">
            <a:avLst/>
          </a:prstGeom>
          <a:noFill/>
          <a:ln>
            <a:noFill/>
          </a:ln>
        </p:spPr>
        <p:txBody>
          <a:bodyPr spcFirstLastPara="1" wrap="square" lIns="91425" tIns="45700" rIns="91425" bIns="45700" anchor="t" anchorCtr="0">
            <a:noAutofit/>
          </a:bodyPr>
          <a:lstStyle/>
          <a:p>
            <a:pPr marL="0" lvl="0" indent="0" algn="ctr" rtl="0">
              <a:lnSpc>
                <a:spcPct val="95000"/>
              </a:lnSpc>
              <a:spcBef>
                <a:spcPts val="1000"/>
              </a:spcBef>
              <a:spcAft>
                <a:spcPts val="1000"/>
              </a:spcAft>
              <a:buNone/>
            </a:pPr>
            <a:r>
              <a:rPr lang="en-US" sz="2000" b="1">
                <a:solidFill>
                  <a:srgbClr val="5C5C5C"/>
                </a:solidFill>
                <a:latin typeface="Montserrat"/>
                <a:ea typeface="Montserrat"/>
                <a:cs typeface="Montserrat"/>
                <a:sym typeface="Montserrat"/>
              </a:rPr>
              <a:t>Avii replaces apps and unifies third-party workflows &amp; data </a:t>
            </a:r>
            <a:r>
              <a:rPr lang="en-US" sz="2000">
                <a:solidFill>
                  <a:srgbClr val="5C5C5C"/>
                </a:solidFill>
                <a:latin typeface="Montserrat Light"/>
                <a:ea typeface="Montserrat Light"/>
                <a:cs typeface="Montserrat Light"/>
                <a:sym typeface="Montserrat Light"/>
              </a:rPr>
              <a:t>like a skybridge  </a:t>
            </a:r>
            <a:endParaRPr sz="2000">
              <a:solidFill>
                <a:srgbClr val="5C5C5C"/>
              </a:solidFill>
              <a:latin typeface="Montserrat Light"/>
              <a:ea typeface="Montserrat Light"/>
              <a:cs typeface="Montserrat Light"/>
              <a:sym typeface="Montserrat Light"/>
            </a:endParaRPr>
          </a:p>
        </p:txBody>
      </p:sp>
      <p:pic>
        <p:nvPicPr>
          <p:cNvPr id="261" name="Google Shape;261;p44"/>
          <p:cNvPicPr preferRelativeResize="0"/>
          <p:nvPr/>
        </p:nvPicPr>
        <p:blipFill rotWithShape="1">
          <a:blip r:embed="rId8" cstate="email">
            <a:alphaModFix amt="88000"/>
            <a:extLst>
              <a:ext uri="{28A0092B-C50C-407E-A947-70E740481C1C}">
                <a14:useLocalDpi xmlns:a14="http://schemas.microsoft.com/office/drawing/2010/main" val="0"/>
              </a:ext>
            </a:extLst>
          </a:blip>
          <a:srcRect/>
          <a:stretch/>
        </p:blipFill>
        <p:spPr>
          <a:xfrm>
            <a:off x="8009075" y="4484258"/>
            <a:ext cx="3693300" cy="495200"/>
          </a:xfrm>
          <a:prstGeom prst="rect">
            <a:avLst/>
          </a:prstGeom>
          <a:noFill/>
          <a:ln>
            <a:noFill/>
          </a:ln>
        </p:spPr>
      </p:pic>
      <p:sp>
        <p:nvSpPr>
          <p:cNvPr id="262" name="Google Shape;262;p44"/>
          <p:cNvSpPr txBox="1"/>
          <p:nvPr/>
        </p:nvSpPr>
        <p:spPr>
          <a:xfrm>
            <a:off x="8139700" y="4341195"/>
            <a:ext cx="3451500" cy="541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1000"/>
              </a:spcAft>
              <a:buNone/>
            </a:pPr>
            <a:r>
              <a:rPr lang="en-US" sz="3000">
                <a:solidFill>
                  <a:schemeClr val="lt1"/>
                </a:solidFill>
                <a:latin typeface="Montserrat ExtraBold"/>
                <a:ea typeface="Montserrat ExtraBold"/>
                <a:cs typeface="Montserrat ExtraBold"/>
                <a:sym typeface="Montserrat ExtraBold"/>
              </a:rPr>
              <a:t>OUR SOLUTION</a:t>
            </a:r>
            <a:endParaRPr sz="30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p:nvPr/>
        </p:nvSpPr>
        <p:spPr>
          <a:xfrm>
            <a:off x="-38400" y="-19050"/>
            <a:ext cx="72693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45">
            <a:hlinkClick r:id="rId3"/>
          </p:cNvPr>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19712" y="-57412"/>
            <a:ext cx="12191999" cy="7010326"/>
          </a:xfrm>
          <a:prstGeom prst="rect">
            <a:avLst/>
          </a:prstGeom>
          <a:noFill/>
          <a:ln>
            <a:noFill/>
          </a:ln>
        </p:spPr>
      </p:pic>
      <p:pic>
        <p:nvPicPr>
          <p:cNvPr id="270" name="Google Shape;270;p45"/>
          <p:cNvPicPr preferRelativeResize="0"/>
          <p:nvPr/>
        </p:nvPicPr>
        <p:blipFill rotWithShape="1">
          <a:blip r:embed="rId5" cstate="email">
            <a:alphaModFix amt="29000"/>
            <a:extLst>
              <a:ext uri="{28A0092B-C50C-407E-A947-70E740481C1C}">
                <a14:useLocalDpi xmlns:a14="http://schemas.microsoft.com/office/drawing/2010/main" val="0"/>
              </a:ext>
            </a:extLst>
          </a:blip>
          <a:srcRect/>
          <a:stretch/>
        </p:blipFill>
        <p:spPr>
          <a:xfrm>
            <a:off x="0" y="609600"/>
            <a:ext cx="12192000" cy="2337400"/>
          </a:xfrm>
          <a:prstGeom prst="rect">
            <a:avLst/>
          </a:prstGeom>
          <a:noFill/>
          <a:ln>
            <a:noFill/>
          </a:ln>
        </p:spPr>
      </p:pic>
      <p:pic>
        <p:nvPicPr>
          <p:cNvPr id="271" name="Google Shape;271;p45"/>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a:off x="-19050" y="208175"/>
            <a:ext cx="2058200" cy="896725"/>
          </a:xfrm>
          <a:prstGeom prst="rect">
            <a:avLst/>
          </a:prstGeom>
          <a:noFill/>
          <a:ln>
            <a:noFill/>
          </a:ln>
        </p:spPr>
      </p:pic>
      <p:sp>
        <p:nvSpPr>
          <p:cNvPr id="272" name="Google Shape;272;p45"/>
          <p:cNvSpPr txBox="1"/>
          <p:nvPr/>
        </p:nvSpPr>
        <p:spPr>
          <a:xfrm>
            <a:off x="7992250" y="6382300"/>
            <a:ext cx="4036800" cy="538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300" i="0" u="none" strike="noStrike" cap="none">
                <a:solidFill>
                  <a:srgbClr val="FFFFFF"/>
                </a:solidFill>
                <a:latin typeface="Montserrat"/>
                <a:ea typeface="Montserrat"/>
                <a:cs typeface="Montserrat"/>
                <a:sym typeface="Montserrat"/>
              </a:rPr>
              <a:t>Br</a:t>
            </a:r>
            <a:r>
              <a:rPr lang="en-US" sz="2300">
                <a:solidFill>
                  <a:srgbClr val="FFFFFF"/>
                </a:solidFill>
                <a:latin typeface="Montserrat"/>
                <a:ea typeface="Montserrat"/>
                <a:cs typeface="Montserrat"/>
                <a:sym typeface="Montserrat"/>
              </a:rPr>
              <a:t>y</a:t>
            </a:r>
            <a:r>
              <a:rPr lang="en-US" sz="2300" i="0" u="none" strike="noStrike" cap="none">
                <a:solidFill>
                  <a:srgbClr val="FFFFFF"/>
                </a:solidFill>
                <a:latin typeface="Montserrat"/>
                <a:ea typeface="Montserrat"/>
                <a:cs typeface="Montserrat"/>
                <a:sym typeface="Montserrat"/>
              </a:rPr>
              <a:t>ce Canyon, Utah </a:t>
            </a:r>
            <a:endParaRPr sz="2300" i="0" u="none" strike="noStrike" cap="none">
              <a:solidFill>
                <a:srgbClr val="FFFFFF"/>
              </a:solidFill>
              <a:latin typeface="Montserrat"/>
              <a:ea typeface="Montserrat"/>
              <a:cs typeface="Montserrat"/>
              <a:sym typeface="Montserrat"/>
            </a:endParaRPr>
          </a:p>
        </p:txBody>
      </p:sp>
      <p:pic>
        <p:nvPicPr>
          <p:cNvPr id="273" name="Google Shape;273;p45"/>
          <p:cNvPicPr preferRelativeResize="0"/>
          <p:nvPr/>
        </p:nvPicPr>
        <p:blipFill rotWithShape="1">
          <a:blip r:embed="rId7" cstate="email">
            <a:alphaModFix amt="29000"/>
            <a:extLst>
              <a:ext uri="{28A0092B-C50C-407E-A947-70E740481C1C}">
                <a14:useLocalDpi xmlns:a14="http://schemas.microsoft.com/office/drawing/2010/main" val="0"/>
              </a:ext>
            </a:extLst>
          </a:blip>
          <a:srcRect/>
          <a:stretch/>
        </p:blipFill>
        <p:spPr>
          <a:xfrm rot="10800000">
            <a:off x="0" y="2286000"/>
            <a:ext cx="12192000" cy="2305050"/>
          </a:xfrm>
          <a:prstGeom prst="rect">
            <a:avLst/>
          </a:prstGeom>
          <a:noFill/>
          <a:ln>
            <a:noFill/>
          </a:ln>
        </p:spPr>
      </p:pic>
      <p:sp>
        <p:nvSpPr>
          <p:cNvPr id="274" name="Google Shape;274;p45"/>
          <p:cNvSpPr txBox="1"/>
          <p:nvPr/>
        </p:nvSpPr>
        <p:spPr>
          <a:xfrm>
            <a:off x="397000" y="1586075"/>
            <a:ext cx="11417100" cy="15063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5100"/>
              <a:buFont typeface="Arial"/>
              <a:buNone/>
            </a:pPr>
            <a:r>
              <a:rPr lang="en-US" sz="4600">
                <a:solidFill>
                  <a:srgbClr val="FFFFFF"/>
                </a:solidFill>
                <a:latin typeface="Montserrat ExtraBold"/>
                <a:ea typeface="Montserrat ExtraBold"/>
                <a:cs typeface="Montserrat ExtraBold"/>
                <a:sym typeface="Montserrat ExtraBold"/>
              </a:rPr>
              <a:t>The Top 6 Accounting Workflows Where Automation Plays Best </a:t>
            </a:r>
            <a:r>
              <a:rPr lang="en-US" sz="4900">
                <a:solidFill>
                  <a:srgbClr val="FFFFFF"/>
                </a:solidFill>
                <a:latin typeface="Montserrat ExtraBold"/>
                <a:ea typeface="Montserrat ExtraBold"/>
                <a:cs typeface="Montserrat ExtraBold"/>
                <a:sym typeface="Montserrat ExtraBold"/>
              </a:rPr>
              <a:t> </a:t>
            </a:r>
            <a:endParaRPr sz="4900">
              <a:solidFill>
                <a:srgbClr val="FFFFFF"/>
              </a:solidFill>
              <a:latin typeface="Montserrat ExtraBold"/>
              <a:ea typeface="Montserrat ExtraBold"/>
              <a:cs typeface="Montserrat ExtraBold"/>
              <a:sym typeface="Montserrat ExtraBold"/>
            </a:endParaRPr>
          </a:p>
        </p:txBody>
      </p:sp>
      <p:sp>
        <p:nvSpPr>
          <p:cNvPr id="275" name="Google Shape;275;p45"/>
          <p:cNvSpPr txBox="1"/>
          <p:nvPr/>
        </p:nvSpPr>
        <p:spPr>
          <a:xfrm>
            <a:off x="397000" y="2947000"/>
            <a:ext cx="10362900" cy="672600"/>
          </a:xfrm>
          <a:prstGeom prst="rect">
            <a:avLst/>
          </a:prstGeom>
          <a:noFill/>
          <a:ln>
            <a:noFill/>
          </a:ln>
          <a:effectLst>
            <a:outerShdw blurRad="57150" dist="19050" dir="5400000" algn="bl" rotWithShape="0">
              <a:srgbClr val="000000">
                <a:alpha val="498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100">
                <a:solidFill>
                  <a:srgbClr val="FFFFFF"/>
                </a:solidFill>
                <a:latin typeface="Montserrat SemiBold"/>
                <a:ea typeface="Montserrat SemiBold"/>
                <a:cs typeface="Montserrat SemiBold"/>
                <a:sym typeface="Montserrat SemiBold"/>
              </a:rPr>
              <a:t>for Client, Practitioner and Manager Experiences</a:t>
            </a:r>
            <a:endParaRPr sz="310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p:nvPr/>
        </p:nvSpPr>
        <p:spPr>
          <a:xfrm>
            <a:off x="8274463" y="5065907"/>
            <a:ext cx="3566400" cy="153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p:nvPr/>
        </p:nvSpPr>
        <p:spPr>
          <a:xfrm>
            <a:off x="4310194" y="5065907"/>
            <a:ext cx="3566400" cy="153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6"/>
          <p:cNvSpPr/>
          <p:nvPr/>
        </p:nvSpPr>
        <p:spPr>
          <a:xfrm>
            <a:off x="354713" y="5065907"/>
            <a:ext cx="3566400" cy="153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46"/>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351138" y="1191984"/>
            <a:ext cx="3566332" cy="3870276"/>
          </a:xfrm>
          <a:prstGeom prst="rect">
            <a:avLst/>
          </a:prstGeom>
          <a:noFill/>
          <a:ln>
            <a:noFill/>
          </a:ln>
        </p:spPr>
      </p:pic>
      <p:pic>
        <p:nvPicPr>
          <p:cNvPr id="285" name="Google Shape;285;p46"/>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4312800" y="1191995"/>
            <a:ext cx="3566326" cy="3870275"/>
          </a:xfrm>
          <a:prstGeom prst="rect">
            <a:avLst/>
          </a:prstGeom>
          <a:noFill/>
          <a:ln>
            <a:noFill/>
          </a:ln>
        </p:spPr>
      </p:pic>
      <p:pic>
        <p:nvPicPr>
          <p:cNvPr id="286" name="Google Shape;286;p46"/>
          <p:cNvPicPr preferRelativeResize="0"/>
          <p:nvPr/>
        </p:nvPicPr>
        <p:blipFill rotWithShape="1">
          <a:blip r:embed="rId5" cstate="email">
            <a:alphaModFix/>
            <a:extLst>
              <a:ext uri="{28A0092B-C50C-407E-A947-70E740481C1C}">
                <a14:useLocalDpi xmlns:a14="http://schemas.microsoft.com/office/drawing/2010/main" val="0"/>
              </a:ext>
            </a:extLst>
          </a:blip>
          <a:srcRect/>
          <a:stretch/>
        </p:blipFill>
        <p:spPr>
          <a:xfrm>
            <a:off x="8274450" y="1191970"/>
            <a:ext cx="3548501" cy="3870276"/>
          </a:xfrm>
          <a:prstGeom prst="rect">
            <a:avLst/>
          </a:prstGeom>
          <a:noFill/>
          <a:ln>
            <a:noFill/>
          </a:ln>
        </p:spPr>
      </p:pic>
      <p:sp>
        <p:nvSpPr>
          <p:cNvPr id="287" name="Google Shape;287;p46"/>
          <p:cNvSpPr txBox="1"/>
          <p:nvPr/>
        </p:nvSpPr>
        <p:spPr>
          <a:xfrm>
            <a:off x="363912" y="5207238"/>
            <a:ext cx="3548400" cy="582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2000">
                <a:solidFill>
                  <a:srgbClr val="5C5C5C"/>
                </a:solidFill>
                <a:latin typeface="Montserrat"/>
                <a:ea typeface="Montserrat"/>
                <a:cs typeface="Montserrat"/>
                <a:sym typeface="Montserrat"/>
              </a:rPr>
              <a:t>Download the</a:t>
            </a:r>
            <a:endParaRPr sz="2000">
              <a:solidFill>
                <a:srgbClr val="5C5C5C"/>
              </a:solidFill>
              <a:latin typeface="Montserrat"/>
              <a:ea typeface="Montserrat"/>
              <a:cs typeface="Montserrat"/>
              <a:sym typeface="Montserrat"/>
            </a:endParaRPr>
          </a:p>
          <a:p>
            <a:pPr marL="0" lvl="0" indent="0" algn="ctr" rtl="0">
              <a:lnSpc>
                <a:spcPct val="90000"/>
              </a:lnSpc>
              <a:spcBef>
                <a:spcPts val="0"/>
              </a:spcBef>
              <a:spcAft>
                <a:spcPts val="0"/>
              </a:spcAft>
              <a:buNone/>
            </a:pPr>
            <a:r>
              <a:rPr lang="en-US" sz="2000">
                <a:solidFill>
                  <a:srgbClr val="FF7423"/>
                </a:solidFill>
                <a:latin typeface="Montserrat ExtraBold"/>
                <a:ea typeface="Montserrat ExtraBold"/>
                <a:cs typeface="Montserrat ExtraBold"/>
                <a:sym typeface="Montserrat ExtraBold"/>
              </a:rPr>
              <a:t>Software Self-Audit Tool</a:t>
            </a:r>
            <a:r>
              <a:rPr lang="en-US" sz="2000" b="1">
                <a:solidFill>
                  <a:srgbClr val="FF6A13"/>
                </a:solidFill>
                <a:latin typeface="Montserrat"/>
                <a:ea typeface="Montserrat"/>
                <a:cs typeface="Montserrat"/>
                <a:sym typeface="Montserrat"/>
              </a:rPr>
              <a:t> </a:t>
            </a:r>
            <a:endParaRPr sz="2000">
              <a:solidFill>
                <a:srgbClr val="FF6A13"/>
              </a:solidFill>
              <a:latin typeface="Montserrat Light"/>
              <a:ea typeface="Montserrat Light"/>
              <a:cs typeface="Montserrat Light"/>
              <a:sym typeface="Montserrat Light"/>
            </a:endParaRPr>
          </a:p>
        </p:txBody>
      </p:sp>
      <p:sp>
        <p:nvSpPr>
          <p:cNvPr id="288" name="Google Shape;288;p46">
            <a:hlinkClick r:id="rId6"/>
          </p:cNvPr>
          <p:cNvSpPr/>
          <p:nvPr/>
        </p:nvSpPr>
        <p:spPr>
          <a:xfrm>
            <a:off x="1320813" y="5931079"/>
            <a:ext cx="1567200" cy="483000"/>
          </a:xfrm>
          <a:prstGeom prst="roundRect">
            <a:avLst>
              <a:gd name="adj" fmla="val 16667"/>
            </a:avLst>
          </a:prstGeom>
          <a:solidFill>
            <a:srgbClr val="5353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rgbClr val="FFFFFF"/>
                </a:solidFill>
                <a:latin typeface="Montserrat"/>
                <a:ea typeface="Montserrat"/>
                <a:cs typeface="Montserrat"/>
                <a:sym typeface="Montserrat"/>
              </a:rPr>
              <a:t>DOWNLOAD</a:t>
            </a:r>
            <a:endParaRPr sz="1300" b="1">
              <a:solidFill>
                <a:srgbClr val="FFFFFF"/>
              </a:solidFill>
              <a:latin typeface="Montserrat"/>
              <a:ea typeface="Montserrat"/>
              <a:cs typeface="Montserrat"/>
              <a:sym typeface="Montserrat"/>
            </a:endParaRPr>
          </a:p>
        </p:txBody>
      </p:sp>
      <p:sp>
        <p:nvSpPr>
          <p:cNvPr id="289" name="Google Shape;289;p46">
            <a:hlinkClick r:id="rId7"/>
          </p:cNvPr>
          <p:cNvSpPr/>
          <p:nvPr/>
        </p:nvSpPr>
        <p:spPr>
          <a:xfrm>
            <a:off x="5312784" y="5931079"/>
            <a:ext cx="1567200" cy="483000"/>
          </a:xfrm>
          <a:prstGeom prst="roundRect">
            <a:avLst>
              <a:gd name="adj" fmla="val 16667"/>
            </a:avLst>
          </a:prstGeom>
          <a:solidFill>
            <a:srgbClr val="5353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rgbClr val="FFFFFF"/>
                </a:solidFill>
                <a:latin typeface="Montserrat"/>
                <a:ea typeface="Montserrat"/>
                <a:cs typeface="Montserrat"/>
                <a:sym typeface="Montserrat"/>
              </a:rPr>
              <a:t>APPLY</a:t>
            </a:r>
            <a:endParaRPr sz="1300" b="1">
              <a:solidFill>
                <a:srgbClr val="FFFFFF"/>
              </a:solidFill>
              <a:latin typeface="Montserrat"/>
              <a:ea typeface="Montserrat"/>
              <a:cs typeface="Montserrat"/>
              <a:sym typeface="Montserrat"/>
            </a:endParaRPr>
          </a:p>
        </p:txBody>
      </p:sp>
      <p:sp>
        <p:nvSpPr>
          <p:cNvPr id="290" name="Google Shape;290;p46"/>
          <p:cNvSpPr txBox="1"/>
          <p:nvPr/>
        </p:nvSpPr>
        <p:spPr>
          <a:xfrm>
            <a:off x="4779384" y="5207245"/>
            <a:ext cx="2634000" cy="582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2000">
                <a:solidFill>
                  <a:srgbClr val="5C5C5C"/>
                </a:solidFill>
                <a:latin typeface="Montserrat"/>
                <a:ea typeface="Montserrat"/>
                <a:cs typeface="Montserrat"/>
                <a:sym typeface="Montserrat"/>
              </a:rPr>
              <a:t>Request a Free</a:t>
            </a:r>
            <a:endParaRPr sz="2000">
              <a:solidFill>
                <a:srgbClr val="5C5C5C"/>
              </a:solidFill>
              <a:latin typeface="Montserrat"/>
              <a:ea typeface="Montserrat"/>
              <a:cs typeface="Montserrat"/>
              <a:sym typeface="Montserrat"/>
            </a:endParaRPr>
          </a:p>
          <a:p>
            <a:pPr marL="0" lvl="0" indent="0" algn="ctr" rtl="0">
              <a:lnSpc>
                <a:spcPct val="90000"/>
              </a:lnSpc>
              <a:spcBef>
                <a:spcPts val="0"/>
              </a:spcBef>
              <a:spcAft>
                <a:spcPts val="0"/>
              </a:spcAft>
              <a:buNone/>
            </a:pPr>
            <a:r>
              <a:rPr lang="en-US" sz="2000">
                <a:solidFill>
                  <a:srgbClr val="FF7423"/>
                </a:solidFill>
                <a:latin typeface="Montserrat ExtraBold"/>
                <a:ea typeface="Montserrat ExtraBold"/>
                <a:cs typeface="Montserrat ExtraBold"/>
                <a:sym typeface="Montserrat ExtraBold"/>
              </a:rPr>
              <a:t>Software Audit</a:t>
            </a:r>
            <a:endParaRPr sz="2000">
              <a:solidFill>
                <a:srgbClr val="FF7423"/>
              </a:solidFill>
              <a:latin typeface="Montserrat ExtraBold"/>
              <a:ea typeface="Montserrat ExtraBold"/>
              <a:cs typeface="Montserrat ExtraBold"/>
              <a:sym typeface="Montserrat ExtraBold"/>
            </a:endParaRPr>
          </a:p>
        </p:txBody>
      </p:sp>
      <p:sp>
        <p:nvSpPr>
          <p:cNvPr id="291" name="Google Shape;291;p46"/>
          <p:cNvSpPr txBox="1"/>
          <p:nvPr/>
        </p:nvSpPr>
        <p:spPr>
          <a:xfrm>
            <a:off x="8274450" y="5207245"/>
            <a:ext cx="3566400" cy="582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2000">
                <a:solidFill>
                  <a:srgbClr val="5C5C5C"/>
                </a:solidFill>
                <a:latin typeface="Montserrat"/>
                <a:ea typeface="Montserrat"/>
                <a:cs typeface="Montserrat"/>
                <a:sym typeface="Montserrat"/>
              </a:rPr>
              <a:t>Try Avii Workspace</a:t>
            </a:r>
            <a:endParaRPr sz="2000">
              <a:solidFill>
                <a:srgbClr val="5C5C5C"/>
              </a:solidFill>
              <a:latin typeface="Montserrat"/>
              <a:ea typeface="Montserrat"/>
              <a:cs typeface="Montserrat"/>
              <a:sym typeface="Montserrat"/>
            </a:endParaRPr>
          </a:p>
          <a:p>
            <a:pPr marL="0" lvl="0" indent="0" algn="ctr" rtl="0">
              <a:lnSpc>
                <a:spcPct val="90000"/>
              </a:lnSpc>
              <a:spcBef>
                <a:spcPts val="0"/>
              </a:spcBef>
              <a:spcAft>
                <a:spcPts val="0"/>
              </a:spcAft>
              <a:buNone/>
            </a:pPr>
            <a:r>
              <a:rPr lang="en-US" sz="2000">
                <a:solidFill>
                  <a:srgbClr val="FF7423"/>
                </a:solidFill>
                <a:latin typeface="Montserrat ExtraBold"/>
                <a:ea typeface="Montserrat ExtraBold"/>
                <a:cs typeface="Montserrat ExtraBold"/>
                <a:sym typeface="Montserrat ExtraBold"/>
              </a:rPr>
              <a:t>Free for Analysis &amp; Trial</a:t>
            </a:r>
            <a:endParaRPr sz="2000">
              <a:solidFill>
                <a:srgbClr val="FF7423"/>
              </a:solidFill>
              <a:latin typeface="Montserrat ExtraBold"/>
              <a:ea typeface="Montserrat ExtraBold"/>
              <a:cs typeface="Montserrat ExtraBold"/>
              <a:sym typeface="Montserrat ExtraBold"/>
            </a:endParaRPr>
          </a:p>
        </p:txBody>
      </p:sp>
      <p:sp>
        <p:nvSpPr>
          <p:cNvPr id="292" name="Google Shape;292;p46">
            <a:hlinkClick r:id="rId8"/>
          </p:cNvPr>
          <p:cNvSpPr/>
          <p:nvPr/>
        </p:nvSpPr>
        <p:spPr>
          <a:xfrm>
            <a:off x="9274062" y="5931079"/>
            <a:ext cx="1567200" cy="483000"/>
          </a:xfrm>
          <a:prstGeom prst="roundRect">
            <a:avLst>
              <a:gd name="adj" fmla="val 16667"/>
            </a:avLst>
          </a:prstGeom>
          <a:solidFill>
            <a:srgbClr val="5353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rgbClr val="FFFFFF"/>
                </a:solidFill>
                <a:latin typeface="Montserrat"/>
                <a:ea typeface="Montserrat"/>
                <a:cs typeface="Montserrat"/>
                <a:sym typeface="Montserrat"/>
              </a:rPr>
              <a:t>TRY FREE</a:t>
            </a:r>
            <a:endParaRPr sz="1300" b="1">
              <a:solidFill>
                <a:srgbClr val="FFFFFF"/>
              </a:solidFill>
              <a:latin typeface="Montserrat"/>
              <a:ea typeface="Montserrat"/>
              <a:cs typeface="Montserrat"/>
              <a:sym typeface="Montserrat"/>
            </a:endParaRPr>
          </a:p>
        </p:txBody>
      </p:sp>
      <p:sp>
        <p:nvSpPr>
          <p:cNvPr id="293" name="Google Shape;293;p46"/>
          <p:cNvSpPr txBox="1"/>
          <p:nvPr/>
        </p:nvSpPr>
        <p:spPr>
          <a:xfrm>
            <a:off x="363850" y="302470"/>
            <a:ext cx="11459100" cy="74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4000">
                <a:solidFill>
                  <a:srgbClr val="535352"/>
                </a:solidFill>
                <a:latin typeface="Montserrat Light"/>
                <a:ea typeface="Montserrat Light"/>
                <a:cs typeface="Montserrat Light"/>
                <a:sym typeface="Montserrat Light"/>
              </a:rPr>
              <a:t>Visit our </a:t>
            </a:r>
            <a:r>
              <a:rPr lang="en-US" sz="4000" b="1">
                <a:solidFill>
                  <a:srgbClr val="FF7423"/>
                </a:solidFill>
                <a:latin typeface="Montserrat"/>
                <a:ea typeface="Montserrat"/>
                <a:cs typeface="Montserrat"/>
                <a:sym typeface="Montserrat"/>
              </a:rPr>
              <a:t>Insights Library</a:t>
            </a:r>
            <a:r>
              <a:rPr lang="en-US" sz="4000">
                <a:solidFill>
                  <a:srgbClr val="535352"/>
                </a:solidFill>
                <a:latin typeface="Montserrat Light"/>
                <a:ea typeface="Montserrat Light"/>
                <a:cs typeface="Montserrat Light"/>
                <a:sym typeface="Montserrat Light"/>
              </a:rPr>
              <a:t> at </a:t>
            </a:r>
            <a:r>
              <a:rPr lang="en-US" sz="4000" b="1">
                <a:solidFill>
                  <a:srgbClr val="535352"/>
                </a:solidFill>
                <a:latin typeface="Montserrat"/>
                <a:ea typeface="Montserrat"/>
                <a:cs typeface="Montserrat"/>
                <a:sym typeface="Montserrat"/>
              </a:rPr>
              <a:t>avii.com</a:t>
            </a:r>
            <a:endParaRPr sz="4000" b="1">
              <a:solidFill>
                <a:srgbClr val="53535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p:nvPr/>
        </p:nvSpPr>
        <p:spPr>
          <a:xfrm>
            <a:off x="4476750" y="3080118"/>
            <a:ext cx="3238500" cy="62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600" b="1">
                <a:solidFill>
                  <a:srgbClr val="FF7423"/>
                </a:solidFill>
                <a:latin typeface="Montserrat"/>
                <a:ea typeface="Montserrat"/>
                <a:cs typeface="Montserrat"/>
                <a:sym typeface="Montserrat"/>
              </a:rPr>
              <a:t>Poll #4</a:t>
            </a:r>
            <a:endParaRPr sz="3600" b="1">
              <a:solidFill>
                <a:srgbClr val="FF7423"/>
              </a:solidFill>
              <a:latin typeface="Montserrat"/>
              <a:ea typeface="Montserrat"/>
              <a:cs typeface="Montserrat"/>
              <a:sym typeface="Montserrat"/>
            </a:endParaRPr>
          </a:p>
        </p:txBody>
      </p:sp>
      <p:sp>
        <p:nvSpPr>
          <p:cNvPr id="300" name="Google Shape;300;p47"/>
          <p:cNvSpPr txBox="1"/>
          <p:nvPr/>
        </p:nvSpPr>
        <p:spPr>
          <a:xfrm>
            <a:off x="1614150" y="3627500"/>
            <a:ext cx="8963700" cy="1511100"/>
          </a:xfrm>
          <a:prstGeom prst="rect">
            <a:avLst/>
          </a:prstGeom>
          <a:noFill/>
          <a:ln>
            <a:noFill/>
          </a:ln>
        </p:spPr>
        <p:txBody>
          <a:bodyPr spcFirstLastPara="1" wrap="square" lIns="91425" tIns="45700" rIns="91425" bIns="45700" anchor="t" anchorCtr="0">
            <a:noAutofit/>
          </a:bodyPr>
          <a:lstStyle/>
          <a:p>
            <a:pPr marL="0" lvl="0" indent="457200" algn="ctr" rtl="0">
              <a:lnSpc>
                <a:spcPct val="100000"/>
              </a:lnSpc>
              <a:spcBef>
                <a:spcPts val="0"/>
              </a:spcBef>
              <a:spcAft>
                <a:spcPts val="0"/>
              </a:spcAft>
              <a:buNone/>
            </a:pPr>
            <a:r>
              <a:rPr lang="en-US" sz="3100">
                <a:solidFill>
                  <a:srgbClr val="535352"/>
                </a:solidFill>
                <a:latin typeface="Montserrat Light"/>
                <a:ea typeface="Montserrat Light"/>
                <a:cs typeface="Montserrat Light"/>
                <a:sym typeface="Montserrat Light"/>
              </a:rPr>
              <a:t>Would you like to receive </a:t>
            </a:r>
            <a:r>
              <a:rPr lang="en-US" sz="3100" b="1">
                <a:solidFill>
                  <a:srgbClr val="535352"/>
                </a:solidFill>
                <a:latin typeface="Montserrat"/>
                <a:ea typeface="Montserrat"/>
                <a:cs typeface="Montserrat"/>
                <a:sym typeface="Montserrat"/>
              </a:rPr>
              <a:t>free</a:t>
            </a:r>
            <a:r>
              <a:rPr lang="en-US" sz="3100">
                <a:solidFill>
                  <a:srgbClr val="535352"/>
                </a:solidFill>
                <a:latin typeface="Montserrat Light"/>
                <a:ea typeface="Montserrat Light"/>
                <a:cs typeface="Montserrat Light"/>
                <a:sym typeface="Montserrat Light"/>
              </a:rPr>
              <a:t> </a:t>
            </a:r>
            <a:r>
              <a:rPr lang="en-US" sz="3100" b="1">
                <a:solidFill>
                  <a:srgbClr val="535352"/>
                </a:solidFill>
                <a:latin typeface="Montserrat"/>
                <a:ea typeface="Montserrat"/>
                <a:cs typeface="Montserrat"/>
                <a:sym typeface="Montserrat"/>
              </a:rPr>
              <a:t>educational</a:t>
            </a:r>
            <a:r>
              <a:rPr lang="en-US" sz="3100">
                <a:solidFill>
                  <a:srgbClr val="535352"/>
                </a:solidFill>
                <a:latin typeface="Montserrat Light"/>
                <a:ea typeface="Montserrat Light"/>
                <a:cs typeface="Montserrat Light"/>
                <a:sym typeface="Montserrat Light"/>
              </a:rPr>
              <a:t> </a:t>
            </a:r>
            <a:r>
              <a:rPr lang="en-US" sz="3100" b="1">
                <a:solidFill>
                  <a:srgbClr val="535352"/>
                </a:solidFill>
                <a:latin typeface="Montserrat"/>
                <a:ea typeface="Montserrat"/>
                <a:cs typeface="Montserrat"/>
                <a:sym typeface="Montserrat"/>
              </a:rPr>
              <a:t>resources</a:t>
            </a:r>
            <a:r>
              <a:rPr lang="en-US" sz="3100">
                <a:solidFill>
                  <a:srgbClr val="535352"/>
                </a:solidFill>
                <a:latin typeface="Montserrat Light"/>
                <a:ea typeface="Montserrat Light"/>
                <a:cs typeface="Montserrat Light"/>
                <a:sym typeface="Montserrat Light"/>
              </a:rPr>
              <a:t> or discuss one or more of the solution tool kits with us?</a:t>
            </a:r>
            <a:endParaRPr sz="3100">
              <a:solidFill>
                <a:srgbClr val="535352"/>
              </a:solidFill>
              <a:latin typeface="Montserrat Light"/>
              <a:ea typeface="Montserrat Light"/>
              <a:cs typeface="Montserrat Light"/>
              <a:sym typeface="Montserrat Light"/>
            </a:endParaRPr>
          </a:p>
        </p:txBody>
      </p:sp>
      <p:pic>
        <p:nvPicPr>
          <p:cNvPr id="301" name="Google Shape;301;p47"/>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039462" y="1017390"/>
            <a:ext cx="2113075" cy="19681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7"/>
          <p:cNvSpPr txBox="1"/>
          <p:nvPr/>
        </p:nvSpPr>
        <p:spPr>
          <a:xfrm>
            <a:off x="6560519" y="4775974"/>
            <a:ext cx="3660300" cy="509700"/>
          </a:xfrm>
          <a:prstGeom prst="rect">
            <a:avLst/>
          </a:prstGeom>
          <a:noFill/>
          <a:ln>
            <a:noFill/>
          </a:ln>
        </p:spPr>
        <p:txBody>
          <a:bodyPr spcFirstLastPara="1" wrap="square" lIns="121900" tIns="121900" rIns="121900" bIns="121900" anchor="t" anchorCtr="0">
            <a:noAutofit/>
          </a:bodyPr>
          <a:lstStyle/>
          <a:p>
            <a:pPr marL="0" lvl="0" indent="0" algn="ctr" rtl="0">
              <a:lnSpc>
                <a:spcPct val="120000"/>
              </a:lnSpc>
              <a:spcBef>
                <a:spcPts val="1000"/>
              </a:spcBef>
              <a:spcAft>
                <a:spcPts val="0"/>
              </a:spcAft>
              <a:buNone/>
            </a:pPr>
            <a:r>
              <a:rPr lang="en-US" sz="1600">
                <a:solidFill>
                  <a:srgbClr val="5C5C5C"/>
                </a:solidFill>
                <a:latin typeface="Montserrat Light"/>
                <a:ea typeface="Montserrat Light"/>
                <a:cs typeface="Montserrat Light"/>
                <a:sym typeface="Montserrat Light"/>
              </a:rPr>
              <a:t>Avii</a:t>
            </a:r>
            <a:endParaRPr sz="1600">
              <a:solidFill>
                <a:srgbClr val="FF8200"/>
              </a:solidFill>
              <a:latin typeface="Montserrat Light"/>
              <a:ea typeface="Montserrat Light"/>
              <a:cs typeface="Montserrat Light"/>
              <a:sym typeface="Montserrat Light"/>
            </a:endParaRPr>
          </a:p>
        </p:txBody>
      </p:sp>
      <p:sp>
        <p:nvSpPr>
          <p:cNvPr id="106" name="Google Shape;106;p27"/>
          <p:cNvSpPr txBox="1"/>
          <p:nvPr/>
        </p:nvSpPr>
        <p:spPr>
          <a:xfrm>
            <a:off x="6560519" y="4514926"/>
            <a:ext cx="3660300" cy="509700"/>
          </a:xfrm>
          <a:prstGeom prst="rect">
            <a:avLst/>
          </a:prstGeom>
          <a:noFill/>
          <a:ln>
            <a:noFill/>
          </a:ln>
        </p:spPr>
        <p:txBody>
          <a:bodyPr spcFirstLastPara="1" wrap="square" lIns="121900" tIns="121900" rIns="121900" bIns="121900" anchor="t" anchorCtr="0">
            <a:noAutofit/>
          </a:bodyPr>
          <a:lstStyle/>
          <a:p>
            <a:pPr marL="0" lvl="0" indent="0" algn="ctr" rtl="0">
              <a:lnSpc>
                <a:spcPct val="120000"/>
              </a:lnSpc>
              <a:spcBef>
                <a:spcPts val="1000"/>
              </a:spcBef>
              <a:spcAft>
                <a:spcPts val="0"/>
              </a:spcAft>
              <a:buNone/>
            </a:pPr>
            <a:r>
              <a:rPr lang="en-US" sz="1600" b="1">
                <a:solidFill>
                  <a:srgbClr val="FF7423"/>
                </a:solidFill>
                <a:latin typeface="Montserrat"/>
                <a:ea typeface="Montserrat"/>
                <a:cs typeface="Montserrat"/>
                <a:sym typeface="Montserrat"/>
              </a:rPr>
              <a:t>CEO and Co-Founder</a:t>
            </a:r>
            <a:endParaRPr sz="1600" b="1">
              <a:solidFill>
                <a:srgbClr val="FF7423"/>
              </a:solidFill>
              <a:latin typeface="Montserrat"/>
              <a:ea typeface="Montserrat"/>
              <a:cs typeface="Montserrat"/>
              <a:sym typeface="Montserrat"/>
            </a:endParaRPr>
          </a:p>
        </p:txBody>
      </p:sp>
      <p:sp>
        <p:nvSpPr>
          <p:cNvPr id="107" name="Google Shape;107;p27"/>
          <p:cNvSpPr txBox="1"/>
          <p:nvPr/>
        </p:nvSpPr>
        <p:spPr>
          <a:xfrm>
            <a:off x="6759419" y="4300149"/>
            <a:ext cx="3262500" cy="5097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None/>
            </a:pPr>
            <a:r>
              <a:rPr lang="en-US" sz="2400" b="1">
                <a:solidFill>
                  <a:srgbClr val="535352"/>
                </a:solidFill>
                <a:latin typeface="Montserrat"/>
                <a:ea typeface="Montserrat"/>
                <a:cs typeface="Montserrat"/>
                <a:sym typeface="Montserrat"/>
              </a:rPr>
              <a:t>Lyle Ball</a:t>
            </a:r>
            <a:endParaRPr sz="2400" b="1">
              <a:solidFill>
                <a:srgbClr val="535352"/>
              </a:solidFill>
              <a:latin typeface="Montserrat"/>
              <a:ea typeface="Montserrat"/>
              <a:cs typeface="Montserrat"/>
              <a:sym typeface="Montserrat"/>
            </a:endParaRPr>
          </a:p>
        </p:txBody>
      </p:sp>
      <p:pic>
        <p:nvPicPr>
          <p:cNvPr id="108" name="Google Shape;108;p27"/>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6778019" y="1008821"/>
            <a:ext cx="3225300" cy="3200700"/>
          </a:xfrm>
          <a:prstGeom prst="roundRect">
            <a:avLst>
              <a:gd name="adj" fmla="val 16667"/>
            </a:avLst>
          </a:prstGeom>
          <a:noFill/>
          <a:ln>
            <a:noFill/>
          </a:ln>
        </p:spPr>
      </p:pic>
      <p:sp>
        <p:nvSpPr>
          <p:cNvPr id="109" name="Google Shape;109;p27"/>
          <p:cNvSpPr txBox="1"/>
          <p:nvPr/>
        </p:nvSpPr>
        <p:spPr>
          <a:xfrm>
            <a:off x="2071225" y="4775965"/>
            <a:ext cx="3418500" cy="509700"/>
          </a:xfrm>
          <a:prstGeom prst="rect">
            <a:avLst/>
          </a:prstGeom>
          <a:noFill/>
          <a:ln>
            <a:noFill/>
          </a:ln>
        </p:spPr>
        <p:txBody>
          <a:bodyPr spcFirstLastPara="1" wrap="square" lIns="121900" tIns="121900" rIns="121900" bIns="121900" anchor="t" anchorCtr="0">
            <a:noAutofit/>
          </a:bodyPr>
          <a:lstStyle/>
          <a:p>
            <a:pPr marL="0" lvl="0" indent="0" algn="ctr" rtl="0">
              <a:lnSpc>
                <a:spcPct val="120000"/>
              </a:lnSpc>
              <a:spcBef>
                <a:spcPts val="1000"/>
              </a:spcBef>
              <a:spcAft>
                <a:spcPts val="0"/>
              </a:spcAft>
              <a:buNone/>
            </a:pPr>
            <a:r>
              <a:rPr lang="en-US" sz="1600">
                <a:solidFill>
                  <a:srgbClr val="5C5C5C"/>
                </a:solidFill>
                <a:latin typeface="Montserrat Light"/>
                <a:ea typeface="Montserrat Light"/>
                <a:cs typeface="Montserrat Light"/>
                <a:sym typeface="Montserrat Light"/>
              </a:rPr>
              <a:t>Boomer Consulting Inc.</a:t>
            </a:r>
            <a:endParaRPr sz="1300">
              <a:solidFill>
                <a:srgbClr val="FF8200"/>
              </a:solidFill>
              <a:latin typeface="Montserrat Light"/>
              <a:ea typeface="Montserrat Light"/>
              <a:cs typeface="Montserrat Light"/>
              <a:sym typeface="Montserrat Light"/>
            </a:endParaRPr>
          </a:p>
        </p:txBody>
      </p:sp>
      <p:sp>
        <p:nvSpPr>
          <p:cNvPr id="110" name="Google Shape;110;p27"/>
          <p:cNvSpPr txBox="1"/>
          <p:nvPr/>
        </p:nvSpPr>
        <p:spPr>
          <a:xfrm>
            <a:off x="2020975" y="4514915"/>
            <a:ext cx="3519000" cy="509700"/>
          </a:xfrm>
          <a:prstGeom prst="rect">
            <a:avLst/>
          </a:prstGeom>
          <a:noFill/>
          <a:ln>
            <a:noFill/>
          </a:ln>
        </p:spPr>
        <p:txBody>
          <a:bodyPr spcFirstLastPara="1" wrap="square" lIns="121900" tIns="121900" rIns="121900" bIns="121900" anchor="t" anchorCtr="0">
            <a:noAutofit/>
          </a:bodyPr>
          <a:lstStyle/>
          <a:p>
            <a:pPr marL="0" lvl="0" indent="0" algn="ctr" rtl="0">
              <a:lnSpc>
                <a:spcPct val="120000"/>
              </a:lnSpc>
              <a:spcBef>
                <a:spcPts val="1000"/>
              </a:spcBef>
              <a:spcAft>
                <a:spcPts val="0"/>
              </a:spcAft>
              <a:buNone/>
            </a:pPr>
            <a:r>
              <a:rPr lang="en-US" sz="1600" b="1">
                <a:solidFill>
                  <a:srgbClr val="FF7423"/>
                </a:solidFill>
                <a:latin typeface="Montserrat"/>
                <a:ea typeface="Montserrat"/>
                <a:cs typeface="Montserrat"/>
                <a:sym typeface="Montserrat"/>
              </a:rPr>
              <a:t>Visionary &amp; Strategist</a:t>
            </a:r>
            <a:endParaRPr sz="1600" b="1">
              <a:solidFill>
                <a:srgbClr val="FF7423"/>
              </a:solidFill>
              <a:latin typeface="Montserrat"/>
              <a:ea typeface="Montserrat"/>
              <a:cs typeface="Montserrat"/>
              <a:sym typeface="Montserrat"/>
            </a:endParaRPr>
          </a:p>
        </p:txBody>
      </p:sp>
      <p:sp>
        <p:nvSpPr>
          <p:cNvPr id="111" name="Google Shape;111;p27"/>
          <p:cNvSpPr txBox="1"/>
          <p:nvPr/>
        </p:nvSpPr>
        <p:spPr>
          <a:xfrm>
            <a:off x="1971175" y="4300115"/>
            <a:ext cx="3618600" cy="5097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None/>
            </a:pPr>
            <a:r>
              <a:rPr lang="en-US" sz="2400" b="1">
                <a:solidFill>
                  <a:srgbClr val="535352"/>
                </a:solidFill>
                <a:latin typeface="Montserrat"/>
                <a:ea typeface="Montserrat"/>
                <a:cs typeface="Montserrat"/>
                <a:sym typeface="Montserrat"/>
              </a:rPr>
              <a:t>Gary Boomer</a:t>
            </a:r>
            <a:endParaRPr sz="2400" b="1">
              <a:solidFill>
                <a:srgbClr val="535352"/>
              </a:solidFill>
              <a:latin typeface="Montserrat"/>
              <a:ea typeface="Montserrat"/>
              <a:cs typeface="Montserrat"/>
              <a:sym typeface="Montserrat"/>
            </a:endParaRPr>
          </a:p>
        </p:txBody>
      </p:sp>
      <p:pic>
        <p:nvPicPr>
          <p:cNvPr id="112" name="Google Shape;112;p27"/>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2167825" y="1008821"/>
            <a:ext cx="3225300" cy="3200700"/>
          </a:xfrm>
          <a:prstGeom prst="roundRect">
            <a:avLst>
              <a:gd name="adj" fmla="val 1666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8"/>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3725" y="-17899"/>
            <a:ext cx="12408873" cy="3770751"/>
          </a:xfrm>
          <a:prstGeom prst="rect">
            <a:avLst/>
          </a:prstGeom>
          <a:noFill/>
          <a:ln>
            <a:noFill/>
          </a:ln>
        </p:spPr>
      </p:pic>
      <p:sp>
        <p:nvSpPr>
          <p:cNvPr id="119" name="Google Shape;119;p28"/>
          <p:cNvSpPr txBox="1"/>
          <p:nvPr/>
        </p:nvSpPr>
        <p:spPr>
          <a:xfrm>
            <a:off x="702863" y="4748294"/>
            <a:ext cx="10895700" cy="18309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Clr>
                <a:srgbClr val="FF7423"/>
              </a:buClr>
              <a:buSzPts val="2400"/>
              <a:buFont typeface="Arial"/>
              <a:buChar char="●"/>
            </a:pPr>
            <a:r>
              <a:rPr lang="en-US" sz="2300">
                <a:solidFill>
                  <a:srgbClr val="5C5C5C"/>
                </a:solidFill>
                <a:latin typeface="Montserrat Light"/>
                <a:ea typeface="Montserrat Light"/>
                <a:cs typeface="Montserrat Light"/>
                <a:sym typeface="Montserrat Light"/>
              </a:rPr>
              <a:t>The Painful State of Accounting Software</a:t>
            </a:r>
            <a:endParaRPr sz="2300">
              <a:solidFill>
                <a:srgbClr val="5C5C5C"/>
              </a:solidFill>
              <a:latin typeface="Montserrat Light"/>
              <a:ea typeface="Montserrat Light"/>
              <a:cs typeface="Montserrat Light"/>
              <a:sym typeface="Montserrat Light"/>
            </a:endParaRPr>
          </a:p>
          <a:p>
            <a:pPr marL="457200" lvl="0" indent="-381000" algn="l" rtl="0">
              <a:lnSpc>
                <a:spcPct val="115000"/>
              </a:lnSpc>
              <a:spcBef>
                <a:spcPts val="0"/>
              </a:spcBef>
              <a:spcAft>
                <a:spcPts val="0"/>
              </a:spcAft>
              <a:buClr>
                <a:srgbClr val="FF7423"/>
              </a:buClr>
              <a:buSzPts val="2400"/>
              <a:buFont typeface="Arial"/>
              <a:buChar char="●"/>
            </a:pPr>
            <a:r>
              <a:rPr lang="en-US" sz="2300">
                <a:solidFill>
                  <a:srgbClr val="5C5C5C"/>
                </a:solidFill>
                <a:latin typeface="Montserrat Light"/>
                <a:ea typeface="Montserrat Light"/>
                <a:cs typeface="Montserrat Light"/>
                <a:sym typeface="Montserrat Light"/>
              </a:rPr>
              <a:t>The </a:t>
            </a:r>
            <a:r>
              <a:rPr lang="en-US" sz="2300" b="1">
                <a:solidFill>
                  <a:srgbClr val="5C5C5C"/>
                </a:solidFill>
                <a:latin typeface="Montserrat"/>
                <a:ea typeface="Montserrat"/>
                <a:cs typeface="Montserrat"/>
                <a:sym typeface="Montserrat"/>
              </a:rPr>
              <a:t>Accounting Experience Management</a:t>
            </a:r>
            <a:r>
              <a:rPr lang="en-US" sz="2100" b="1" baseline="30000">
                <a:solidFill>
                  <a:srgbClr val="5C5C5C"/>
                </a:solidFill>
                <a:latin typeface="Montserrat"/>
                <a:ea typeface="Montserrat"/>
                <a:cs typeface="Montserrat"/>
                <a:sym typeface="Montserrat"/>
              </a:rPr>
              <a:t>TM</a:t>
            </a:r>
            <a:r>
              <a:rPr lang="en-US" sz="2100" baseline="30000">
                <a:solidFill>
                  <a:srgbClr val="5C5C5C"/>
                </a:solidFill>
                <a:latin typeface="Montserrat"/>
                <a:ea typeface="Montserrat"/>
                <a:cs typeface="Montserrat"/>
                <a:sym typeface="Montserrat"/>
              </a:rPr>
              <a:t> </a:t>
            </a:r>
            <a:r>
              <a:rPr lang="en-US" sz="2400">
                <a:solidFill>
                  <a:srgbClr val="5C5C5C"/>
                </a:solidFill>
                <a:latin typeface="Montserrat Light"/>
                <a:ea typeface="Montserrat Light"/>
                <a:cs typeface="Montserrat Light"/>
                <a:sym typeface="Montserrat Light"/>
              </a:rPr>
              <a:t> </a:t>
            </a:r>
            <a:r>
              <a:rPr lang="en-US" sz="2300">
                <a:solidFill>
                  <a:srgbClr val="5C5C5C"/>
                </a:solidFill>
                <a:latin typeface="Montserrat Light"/>
                <a:ea typeface="Montserrat Light"/>
                <a:cs typeface="Montserrat Light"/>
                <a:sym typeface="Montserrat Light"/>
              </a:rPr>
              <a:t>Matrix</a:t>
            </a:r>
            <a:endParaRPr sz="2300">
              <a:solidFill>
                <a:srgbClr val="5C5C5C"/>
              </a:solidFill>
              <a:latin typeface="Montserrat Light"/>
              <a:ea typeface="Montserrat Light"/>
              <a:cs typeface="Montserrat Light"/>
              <a:sym typeface="Montserrat Light"/>
            </a:endParaRPr>
          </a:p>
          <a:p>
            <a:pPr marL="457200" lvl="0" indent="-374650" algn="l" rtl="0">
              <a:lnSpc>
                <a:spcPct val="115000"/>
              </a:lnSpc>
              <a:spcBef>
                <a:spcPts val="0"/>
              </a:spcBef>
              <a:spcAft>
                <a:spcPts val="0"/>
              </a:spcAft>
              <a:buClr>
                <a:srgbClr val="FF7423"/>
              </a:buClr>
              <a:buSzPts val="2300"/>
              <a:buFont typeface="Montserrat Light"/>
              <a:buChar char="●"/>
            </a:pPr>
            <a:r>
              <a:rPr lang="en-US" sz="2300">
                <a:solidFill>
                  <a:srgbClr val="5C5C5C"/>
                </a:solidFill>
                <a:latin typeface="Montserrat Light"/>
                <a:ea typeface="Montserrat Light"/>
                <a:cs typeface="Montserrat Light"/>
                <a:sym typeface="Montserrat Light"/>
              </a:rPr>
              <a:t>How to use the matrix to </a:t>
            </a:r>
            <a:r>
              <a:rPr lang="en-US" sz="2300" b="1">
                <a:solidFill>
                  <a:srgbClr val="5C5C5C"/>
                </a:solidFill>
                <a:latin typeface="Montserrat"/>
                <a:ea typeface="Montserrat"/>
                <a:cs typeface="Montserrat"/>
                <a:sym typeface="Montserrat"/>
              </a:rPr>
              <a:t>uplift Front, Mid and Back office</a:t>
            </a:r>
            <a:r>
              <a:rPr lang="en-US" sz="2300">
                <a:solidFill>
                  <a:srgbClr val="5C5C5C"/>
                </a:solidFill>
                <a:latin typeface="Montserrat Light"/>
                <a:ea typeface="Montserrat Light"/>
                <a:cs typeface="Montserrat Light"/>
                <a:sym typeface="Montserrat Light"/>
              </a:rPr>
              <a:t> solutions</a:t>
            </a:r>
            <a:endParaRPr sz="2300">
              <a:solidFill>
                <a:srgbClr val="5C5C5C"/>
              </a:solidFill>
              <a:latin typeface="Montserrat Light"/>
              <a:ea typeface="Montserrat Light"/>
              <a:cs typeface="Montserrat Light"/>
              <a:sym typeface="Montserrat Light"/>
            </a:endParaRPr>
          </a:p>
          <a:p>
            <a:pPr marL="457200" lvl="0" indent="-381000" algn="l" rtl="0">
              <a:lnSpc>
                <a:spcPct val="115000"/>
              </a:lnSpc>
              <a:spcBef>
                <a:spcPts val="0"/>
              </a:spcBef>
              <a:spcAft>
                <a:spcPts val="0"/>
              </a:spcAft>
              <a:buClr>
                <a:srgbClr val="FF7423"/>
              </a:buClr>
              <a:buSzPts val="2400"/>
              <a:buFont typeface="Montserrat Light"/>
              <a:buChar char="●"/>
            </a:pPr>
            <a:r>
              <a:rPr lang="en-US" sz="2300">
                <a:solidFill>
                  <a:srgbClr val="5C5C5C"/>
                </a:solidFill>
                <a:latin typeface="Montserrat Light"/>
                <a:ea typeface="Montserrat Light"/>
                <a:cs typeface="Montserrat Light"/>
                <a:sym typeface="Montserrat Light"/>
              </a:rPr>
              <a:t>How the matrix maps Accounting Experience Management</a:t>
            </a:r>
            <a:r>
              <a:rPr lang="en-US" sz="2100" baseline="30000">
                <a:solidFill>
                  <a:srgbClr val="5C5C5C"/>
                </a:solidFill>
                <a:latin typeface="Montserrat"/>
                <a:ea typeface="Montserrat"/>
                <a:cs typeface="Montserrat"/>
                <a:sym typeface="Montserrat"/>
              </a:rPr>
              <a:t>TM </a:t>
            </a:r>
            <a:r>
              <a:rPr lang="en-US" sz="2400">
                <a:solidFill>
                  <a:srgbClr val="5C5C5C"/>
                </a:solidFill>
                <a:latin typeface="Montserrat Light"/>
                <a:ea typeface="Montserrat Light"/>
                <a:cs typeface="Montserrat Light"/>
                <a:sym typeface="Montserrat Light"/>
              </a:rPr>
              <a:t> </a:t>
            </a:r>
            <a:r>
              <a:rPr lang="en-US" sz="2300">
                <a:solidFill>
                  <a:srgbClr val="5C5C5C"/>
                </a:solidFill>
                <a:latin typeface="Montserrat Light"/>
                <a:ea typeface="Montserrat Light"/>
                <a:cs typeface="Montserrat Light"/>
                <a:sym typeface="Montserrat Light"/>
              </a:rPr>
              <a:t>success</a:t>
            </a:r>
            <a:endParaRPr sz="2300">
              <a:solidFill>
                <a:srgbClr val="5C5C5C"/>
              </a:solidFill>
              <a:latin typeface="Montserrat Light"/>
              <a:ea typeface="Montserrat Light"/>
              <a:cs typeface="Montserrat Light"/>
              <a:sym typeface="Montserrat Light"/>
            </a:endParaRPr>
          </a:p>
        </p:txBody>
      </p:sp>
      <p:sp>
        <p:nvSpPr>
          <p:cNvPr id="120" name="Google Shape;120;p28"/>
          <p:cNvSpPr txBox="1"/>
          <p:nvPr/>
        </p:nvSpPr>
        <p:spPr>
          <a:xfrm>
            <a:off x="702856" y="4116735"/>
            <a:ext cx="9582600" cy="640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3600" b="1">
                <a:solidFill>
                  <a:srgbClr val="5C5C5C"/>
                </a:solidFill>
                <a:latin typeface="Montserrat"/>
                <a:ea typeface="Montserrat"/>
                <a:cs typeface="Montserrat"/>
                <a:sym typeface="Montserrat"/>
              </a:rPr>
              <a:t>Today you will</a:t>
            </a:r>
            <a:r>
              <a:rPr lang="en-US" sz="3600" b="1">
                <a:solidFill>
                  <a:srgbClr val="FF6A13"/>
                </a:solidFill>
                <a:latin typeface="Montserrat"/>
                <a:ea typeface="Montserrat"/>
                <a:cs typeface="Montserrat"/>
                <a:sym typeface="Montserrat"/>
              </a:rPr>
              <a:t> </a:t>
            </a:r>
            <a:r>
              <a:rPr lang="en-US" sz="3600" b="1">
                <a:solidFill>
                  <a:srgbClr val="FF7423"/>
                </a:solidFill>
                <a:latin typeface="Montserrat"/>
                <a:ea typeface="Montserrat"/>
                <a:cs typeface="Montserrat"/>
                <a:sym typeface="Montserrat"/>
              </a:rPr>
              <a:t>learn:</a:t>
            </a:r>
            <a:endParaRPr sz="3600" b="1">
              <a:solidFill>
                <a:srgbClr val="FF7423"/>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9"/>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296346" y="2166936"/>
            <a:ext cx="3810000" cy="3789000"/>
          </a:xfrm>
          <a:prstGeom prst="roundRect">
            <a:avLst>
              <a:gd name="adj" fmla="val 7119"/>
            </a:avLst>
          </a:prstGeom>
          <a:noFill/>
          <a:ln>
            <a:noFill/>
          </a:ln>
        </p:spPr>
      </p:pic>
      <p:sp>
        <p:nvSpPr>
          <p:cNvPr id="127" name="Google Shape;127;p29"/>
          <p:cNvSpPr txBox="1"/>
          <p:nvPr/>
        </p:nvSpPr>
        <p:spPr>
          <a:xfrm>
            <a:off x="167700" y="649635"/>
            <a:ext cx="11856600" cy="661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4800" b="1">
                <a:solidFill>
                  <a:srgbClr val="FF7423"/>
                </a:solidFill>
                <a:latin typeface="Montserrat"/>
                <a:ea typeface="Montserrat"/>
                <a:cs typeface="Montserrat"/>
                <a:sym typeface="Montserrat"/>
              </a:rPr>
              <a:t>Mapping Your Technology Path</a:t>
            </a:r>
            <a:endParaRPr sz="4800" b="1">
              <a:solidFill>
                <a:srgbClr val="FF7423"/>
              </a:solidFill>
              <a:latin typeface="Montserrat"/>
              <a:ea typeface="Montserrat"/>
              <a:cs typeface="Montserrat"/>
              <a:sym typeface="Montserrat"/>
            </a:endParaRPr>
          </a:p>
        </p:txBody>
      </p:sp>
      <p:sp>
        <p:nvSpPr>
          <p:cNvPr id="128" name="Google Shape;128;p29"/>
          <p:cNvSpPr txBox="1"/>
          <p:nvPr/>
        </p:nvSpPr>
        <p:spPr>
          <a:xfrm>
            <a:off x="5445250" y="2388639"/>
            <a:ext cx="5450400" cy="33456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0"/>
              </a:spcBef>
              <a:spcAft>
                <a:spcPts val="0"/>
              </a:spcAft>
              <a:buClr>
                <a:srgbClr val="FF7423"/>
              </a:buClr>
              <a:buSzPts val="2700"/>
              <a:buChar char="●"/>
            </a:pPr>
            <a:r>
              <a:rPr lang="en-US" sz="2700">
                <a:solidFill>
                  <a:srgbClr val="5C5C5C"/>
                </a:solidFill>
                <a:latin typeface="Montserrat Light"/>
                <a:ea typeface="Montserrat Light"/>
                <a:cs typeface="Montserrat Light"/>
                <a:sym typeface="Montserrat Light"/>
              </a:rPr>
              <a:t>Balancing the interests of </a:t>
            </a:r>
            <a:r>
              <a:rPr lang="en-US" sz="2700" b="1">
                <a:solidFill>
                  <a:srgbClr val="5C5C5C"/>
                </a:solidFill>
                <a:latin typeface="Montserrat"/>
                <a:ea typeface="Montserrat"/>
                <a:cs typeface="Montserrat"/>
                <a:sym typeface="Montserrat"/>
              </a:rPr>
              <a:t>clients, practitioners and managers</a:t>
            </a:r>
            <a:br>
              <a:rPr lang="en-US" sz="2700" b="1">
                <a:solidFill>
                  <a:srgbClr val="5C5C5C"/>
                </a:solidFill>
                <a:latin typeface="Montserrat"/>
                <a:ea typeface="Montserrat"/>
                <a:cs typeface="Montserrat"/>
                <a:sym typeface="Montserrat"/>
              </a:rPr>
            </a:br>
            <a:endParaRPr>
              <a:solidFill>
                <a:srgbClr val="5C5C5C"/>
              </a:solidFill>
              <a:latin typeface="Montserrat Light"/>
              <a:ea typeface="Montserrat Light"/>
              <a:cs typeface="Montserrat Light"/>
              <a:sym typeface="Montserrat Light"/>
            </a:endParaRPr>
          </a:p>
          <a:p>
            <a:pPr marL="457200" lvl="0" indent="-400050" algn="l" rtl="0">
              <a:lnSpc>
                <a:spcPct val="100000"/>
              </a:lnSpc>
              <a:spcBef>
                <a:spcPts val="0"/>
              </a:spcBef>
              <a:spcAft>
                <a:spcPts val="0"/>
              </a:spcAft>
              <a:buClr>
                <a:srgbClr val="FF7423"/>
              </a:buClr>
              <a:buSzPts val="2700"/>
              <a:buFont typeface="Montserrat Light"/>
              <a:buChar char="●"/>
            </a:pPr>
            <a:r>
              <a:rPr lang="en-US" sz="2700">
                <a:solidFill>
                  <a:srgbClr val="5C5C5C"/>
                </a:solidFill>
                <a:latin typeface="Montserrat Light"/>
                <a:ea typeface="Montserrat Light"/>
                <a:cs typeface="Montserrat Light"/>
                <a:sym typeface="Montserrat Light"/>
              </a:rPr>
              <a:t>Correlating the priorities of </a:t>
            </a:r>
            <a:r>
              <a:rPr lang="en-US" sz="2700" b="1">
                <a:solidFill>
                  <a:srgbClr val="5C5C5C"/>
                </a:solidFill>
                <a:latin typeface="Montserrat"/>
                <a:ea typeface="Montserrat"/>
                <a:cs typeface="Montserrat"/>
                <a:sym typeface="Montserrat"/>
              </a:rPr>
              <a:t>front, mid and back office</a:t>
            </a:r>
            <a:br>
              <a:rPr lang="en-US" sz="2700" b="1">
                <a:solidFill>
                  <a:srgbClr val="5C5C5C"/>
                </a:solidFill>
                <a:latin typeface="Montserrat"/>
                <a:ea typeface="Montserrat"/>
                <a:cs typeface="Montserrat"/>
                <a:sym typeface="Montserrat"/>
              </a:rPr>
            </a:br>
            <a:endParaRPr>
              <a:solidFill>
                <a:srgbClr val="5C5C5C"/>
              </a:solidFill>
              <a:latin typeface="Montserrat Light"/>
              <a:ea typeface="Montserrat Light"/>
              <a:cs typeface="Montserrat Light"/>
              <a:sym typeface="Montserrat Light"/>
            </a:endParaRPr>
          </a:p>
          <a:p>
            <a:pPr marL="457200" lvl="0" indent="-400050" algn="l" rtl="0">
              <a:lnSpc>
                <a:spcPct val="100000"/>
              </a:lnSpc>
              <a:spcBef>
                <a:spcPts val="0"/>
              </a:spcBef>
              <a:spcAft>
                <a:spcPts val="0"/>
              </a:spcAft>
              <a:buClr>
                <a:srgbClr val="FF7423"/>
              </a:buClr>
              <a:buSzPts val="2700"/>
              <a:buFont typeface="Montserrat Light"/>
              <a:buChar char="●"/>
            </a:pPr>
            <a:r>
              <a:rPr lang="en-US" sz="2700">
                <a:solidFill>
                  <a:srgbClr val="5C5C5C"/>
                </a:solidFill>
                <a:latin typeface="Montserrat Light"/>
                <a:ea typeface="Montserrat Light"/>
                <a:cs typeface="Montserrat Light"/>
                <a:sym typeface="Montserrat Light"/>
              </a:rPr>
              <a:t>Staying on top of </a:t>
            </a:r>
            <a:r>
              <a:rPr lang="en-US" sz="2700" b="1">
                <a:solidFill>
                  <a:srgbClr val="5C5C5C"/>
                </a:solidFill>
                <a:latin typeface="Montserrat"/>
                <a:ea typeface="Montserrat"/>
                <a:cs typeface="Montserrat"/>
                <a:sym typeface="Montserrat"/>
              </a:rPr>
              <a:t>change management</a:t>
            </a:r>
            <a:endParaRPr sz="2700" b="1">
              <a:solidFill>
                <a:srgbClr val="5C5C5C"/>
              </a:solidFill>
              <a:latin typeface="Montserrat"/>
              <a:ea typeface="Montserrat"/>
              <a:cs typeface="Montserrat"/>
              <a:sym typeface="Montserrat"/>
            </a:endParaRPr>
          </a:p>
        </p:txBody>
      </p:sp>
      <p:sp>
        <p:nvSpPr>
          <p:cNvPr id="129" name="Google Shape;129;p29"/>
          <p:cNvSpPr txBox="1"/>
          <p:nvPr/>
        </p:nvSpPr>
        <p:spPr>
          <a:xfrm>
            <a:off x="1537200" y="1333350"/>
            <a:ext cx="9117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rgbClr val="5C5C5C"/>
                </a:solidFill>
                <a:latin typeface="Montserrat Light"/>
                <a:ea typeface="Montserrat Light"/>
                <a:cs typeface="Montserrat Light"/>
                <a:sym typeface="Montserrat Light"/>
              </a:rPr>
              <a:t>Achieve </a:t>
            </a:r>
            <a:r>
              <a:rPr lang="en-US" sz="2800" b="1">
                <a:solidFill>
                  <a:srgbClr val="5C5C5C"/>
                </a:solidFill>
                <a:latin typeface="Montserrat"/>
                <a:ea typeface="Montserrat"/>
                <a:cs typeface="Montserrat"/>
                <a:sym typeface="Montserrat"/>
              </a:rPr>
              <a:t>optimal accounting experiences</a:t>
            </a:r>
            <a:r>
              <a:rPr lang="en-US" sz="2800">
                <a:solidFill>
                  <a:srgbClr val="5C5C5C"/>
                </a:solidFill>
                <a:latin typeface="Montserrat Light"/>
                <a:ea typeface="Montserrat Light"/>
                <a:cs typeface="Montserrat Light"/>
                <a:sym typeface="Montserrat Light"/>
              </a:rPr>
              <a:t> by: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p:nvPr/>
        </p:nvSpPr>
        <p:spPr>
          <a:xfrm>
            <a:off x="-38400" y="-19050"/>
            <a:ext cx="122304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30"/>
          <p:cNvPicPr preferRelativeResize="0"/>
          <p:nvPr/>
        </p:nvPicPr>
        <p:blipFill rotWithShape="1">
          <a:blip r:embed="rId3" cstate="email">
            <a:alphaModFix/>
            <a:extLst>
              <a:ext uri="{28A0092B-C50C-407E-A947-70E740481C1C}">
                <a14:useLocalDpi xmlns:a14="http://schemas.microsoft.com/office/drawing/2010/main" val="0"/>
              </a:ext>
            </a:extLst>
          </a:blip>
          <a:srcRect t="13509" r="2969"/>
          <a:stretch/>
        </p:blipFill>
        <p:spPr>
          <a:xfrm>
            <a:off x="2173488" y="697855"/>
            <a:ext cx="7806626" cy="5537150"/>
          </a:xfrm>
          <a:prstGeom prst="rect">
            <a:avLst/>
          </a:prstGeom>
          <a:noFill/>
          <a:ln>
            <a:noFill/>
          </a:ln>
        </p:spPr>
      </p:pic>
      <p:sp>
        <p:nvSpPr>
          <p:cNvPr id="136" name="Google Shape;136;p30"/>
          <p:cNvSpPr txBox="1"/>
          <p:nvPr/>
        </p:nvSpPr>
        <p:spPr>
          <a:xfrm>
            <a:off x="743850" y="348917"/>
            <a:ext cx="10665900" cy="640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700" b="1">
                <a:solidFill>
                  <a:srgbClr val="FF7423"/>
                </a:solidFill>
                <a:latin typeface="Montserrat"/>
                <a:ea typeface="Montserrat"/>
                <a:cs typeface="Montserrat"/>
                <a:sym typeface="Montserrat"/>
              </a:rPr>
              <a:t>The Painful State </a:t>
            </a:r>
            <a:r>
              <a:rPr lang="en-US" sz="3700" b="1">
                <a:solidFill>
                  <a:srgbClr val="5C5C5C"/>
                </a:solidFill>
                <a:latin typeface="Montserrat"/>
                <a:ea typeface="Montserrat"/>
                <a:cs typeface="Montserrat"/>
                <a:sym typeface="Montserrat"/>
              </a:rPr>
              <a:t>of Accounting Software</a:t>
            </a:r>
            <a:endParaRPr sz="3700">
              <a:solidFill>
                <a:srgbClr val="FF6A13"/>
              </a:solidFill>
              <a:latin typeface="Montserrat"/>
              <a:ea typeface="Montserrat"/>
              <a:cs typeface="Montserrat"/>
              <a:sym typeface="Montserrat"/>
            </a:endParaRPr>
          </a:p>
        </p:txBody>
      </p:sp>
      <p:sp>
        <p:nvSpPr>
          <p:cNvPr id="137" name="Google Shape;137;p30"/>
          <p:cNvSpPr txBox="1"/>
          <p:nvPr/>
        </p:nvSpPr>
        <p:spPr>
          <a:xfrm>
            <a:off x="1801500" y="5521152"/>
            <a:ext cx="8589000" cy="98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1000"/>
              </a:spcAft>
              <a:buNone/>
            </a:pPr>
            <a:r>
              <a:rPr lang="en-US" sz="2500">
                <a:solidFill>
                  <a:srgbClr val="5C5C5C"/>
                </a:solidFill>
                <a:latin typeface="Montserrat Light"/>
                <a:ea typeface="Montserrat Light"/>
                <a:cs typeface="Montserrat Light"/>
                <a:sym typeface="Montserrat Light"/>
              </a:rPr>
              <a:t>Accounting firms have </a:t>
            </a:r>
            <a:r>
              <a:rPr lang="en-US" sz="2500" b="1">
                <a:solidFill>
                  <a:srgbClr val="FF7423"/>
                </a:solidFill>
                <a:latin typeface="Montserrat"/>
                <a:ea typeface="Montserrat"/>
                <a:cs typeface="Montserrat"/>
                <a:sym typeface="Montserrat"/>
              </a:rPr>
              <a:t>30-85</a:t>
            </a:r>
            <a:r>
              <a:rPr lang="en-US" sz="2500">
                <a:solidFill>
                  <a:srgbClr val="FF7423"/>
                </a:solidFill>
                <a:latin typeface="Montserrat Light"/>
                <a:ea typeface="Montserrat Light"/>
                <a:cs typeface="Montserrat Light"/>
                <a:sym typeface="Montserrat Light"/>
              </a:rPr>
              <a:t> </a:t>
            </a:r>
            <a:r>
              <a:rPr lang="en-US" sz="2500" b="1">
                <a:solidFill>
                  <a:srgbClr val="FF7423"/>
                </a:solidFill>
                <a:latin typeface="Montserrat"/>
                <a:ea typeface="Montserrat"/>
                <a:cs typeface="Montserrat"/>
                <a:sym typeface="Montserrat"/>
              </a:rPr>
              <a:t>mostly disconnected</a:t>
            </a:r>
            <a:r>
              <a:rPr lang="en-US" sz="2500" b="1">
                <a:solidFill>
                  <a:srgbClr val="FF6A13"/>
                </a:solidFill>
                <a:latin typeface="Montserrat"/>
                <a:ea typeface="Montserrat"/>
                <a:cs typeface="Montserrat"/>
                <a:sym typeface="Montserrat"/>
              </a:rPr>
              <a:t> </a:t>
            </a:r>
            <a:r>
              <a:rPr lang="en-US" sz="2500">
                <a:solidFill>
                  <a:srgbClr val="5C5C5C"/>
                </a:solidFill>
                <a:latin typeface="Montserrat Light"/>
                <a:ea typeface="Montserrat Light"/>
                <a:cs typeface="Montserrat Light"/>
                <a:sym typeface="Montserrat Light"/>
              </a:rPr>
              <a:t>software silos per firm.</a:t>
            </a:r>
            <a:endParaRPr sz="2500">
              <a:solidFill>
                <a:srgbClr val="5C5C5C"/>
              </a:solidFill>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p:cNvSpPr/>
          <p:nvPr/>
        </p:nvSpPr>
        <p:spPr>
          <a:xfrm>
            <a:off x="-38400" y="-19050"/>
            <a:ext cx="122304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3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483175" y="-31661"/>
            <a:ext cx="7187256" cy="6470724"/>
          </a:xfrm>
          <a:prstGeom prst="rect">
            <a:avLst/>
          </a:prstGeom>
          <a:noFill/>
          <a:ln>
            <a:noFill/>
          </a:ln>
        </p:spPr>
      </p:pic>
      <p:sp>
        <p:nvSpPr>
          <p:cNvPr id="144" name="Google Shape;144;p31"/>
          <p:cNvSpPr txBox="1"/>
          <p:nvPr/>
        </p:nvSpPr>
        <p:spPr>
          <a:xfrm>
            <a:off x="743850" y="348917"/>
            <a:ext cx="10665900" cy="640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700" b="1">
                <a:solidFill>
                  <a:srgbClr val="FF7423"/>
                </a:solidFill>
                <a:latin typeface="Montserrat"/>
                <a:ea typeface="Montserrat"/>
                <a:cs typeface="Montserrat"/>
                <a:sym typeface="Montserrat"/>
              </a:rPr>
              <a:t>The Painful State</a:t>
            </a:r>
            <a:r>
              <a:rPr lang="en-US" sz="3700" b="1">
                <a:solidFill>
                  <a:srgbClr val="FF6A13"/>
                </a:solidFill>
                <a:latin typeface="Montserrat"/>
                <a:ea typeface="Montserrat"/>
                <a:cs typeface="Montserrat"/>
                <a:sym typeface="Montserrat"/>
              </a:rPr>
              <a:t> </a:t>
            </a:r>
            <a:r>
              <a:rPr lang="en-US" sz="3700" b="1">
                <a:solidFill>
                  <a:srgbClr val="5C5C5C"/>
                </a:solidFill>
                <a:latin typeface="Montserrat"/>
                <a:ea typeface="Montserrat"/>
                <a:cs typeface="Montserrat"/>
                <a:sym typeface="Montserrat"/>
              </a:rPr>
              <a:t>of Accounting Software</a:t>
            </a:r>
            <a:endParaRPr sz="3700">
              <a:solidFill>
                <a:srgbClr val="FF6A13"/>
              </a:solidFill>
              <a:latin typeface="Montserrat"/>
              <a:ea typeface="Montserrat"/>
              <a:cs typeface="Montserrat"/>
              <a:sym typeface="Montserrat"/>
            </a:endParaRPr>
          </a:p>
        </p:txBody>
      </p:sp>
      <p:sp>
        <p:nvSpPr>
          <p:cNvPr id="145" name="Google Shape;145;p31"/>
          <p:cNvSpPr txBox="1"/>
          <p:nvPr/>
        </p:nvSpPr>
        <p:spPr>
          <a:xfrm>
            <a:off x="1801500" y="5521152"/>
            <a:ext cx="8589000" cy="98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1000"/>
              </a:spcAft>
              <a:buNone/>
            </a:pPr>
            <a:r>
              <a:rPr lang="en-US" sz="2500">
                <a:solidFill>
                  <a:srgbClr val="5C5C5C"/>
                </a:solidFill>
                <a:latin typeface="Montserrat Light"/>
                <a:ea typeface="Montserrat Light"/>
                <a:cs typeface="Montserrat Light"/>
                <a:sym typeface="Montserrat Light"/>
              </a:rPr>
              <a:t>Hairball Architecture results in </a:t>
            </a:r>
            <a:r>
              <a:rPr lang="en-US" sz="2500" b="1">
                <a:solidFill>
                  <a:srgbClr val="FF7423"/>
                </a:solidFill>
                <a:latin typeface="Montserrat"/>
                <a:ea typeface="Montserrat"/>
                <a:cs typeface="Montserrat"/>
                <a:sym typeface="Montserrat"/>
              </a:rPr>
              <a:t>disjointed workflows &amp; data</a:t>
            </a:r>
            <a:r>
              <a:rPr lang="en-US" sz="2500">
                <a:solidFill>
                  <a:srgbClr val="5C5C5C"/>
                </a:solidFill>
                <a:latin typeface="Montserrat Light"/>
                <a:ea typeface="Montserrat Light"/>
                <a:cs typeface="Montserrat Light"/>
                <a:sym typeface="Montserrat Light"/>
              </a:rPr>
              <a:t> for clients, practitioners and managers</a:t>
            </a:r>
            <a:endParaRPr sz="2500">
              <a:solidFill>
                <a:srgbClr val="5C5C5C"/>
              </a:solidFill>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p:nvPr/>
        </p:nvSpPr>
        <p:spPr>
          <a:xfrm>
            <a:off x="2891600" y="2361900"/>
            <a:ext cx="6519600" cy="2134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1000"/>
              </a:spcAft>
              <a:buNone/>
            </a:pPr>
            <a:r>
              <a:rPr lang="en-US" sz="4000">
                <a:solidFill>
                  <a:schemeClr val="lt1"/>
                </a:solidFill>
                <a:latin typeface="Montserrat Light"/>
                <a:ea typeface="Montserrat Light"/>
                <a:cs typeface="Montserrat Light"/>
                <a:sym typeface="Montserrat Light"/>
              </a:rPr>
              <a:t>Insert graphic of worksheet expressed as a matrix</a:t>
            </a:r>
            <a:endParaRPr sz="4000">
              <a:solidFill>
                <a:schemeClr val="lt1"/>
              </a:solidFill>
              <a:latin typeface="Montserrat Light"/>
              <a:ea typeface="Montserrat Light"/>
              <a:cs typeface="Montserrat Light"/>
              <a:sym typeface="Montserrat Light"/>
            </a:endParaRPr>
          </a:p>
        </p:txBody>
      </p:sp>
      <p:pic>
        <p:nvPicPr>
          <p:cNvPr id="152" name="Google Shape;152;p32"/>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209147" y="631350"/>
            <a:ext cx="11906651" cy="5476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p:nvPr/>
        </p:nvSpPr>
        <p:spPr>
          <a:xfrm>
            <a:off x="-38400" y="-19050"/>
            <a:ext cx="122304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3"/>
          <p:cNvGrpSpPr/>
          <p:nvPr/>
        </p:nvGrpSpPr>
        <p:grpSpPr>
          <a:xfrm>
            <a:off x="817563" y="371700"/>
            <a:ext cx="10556875" cy="5906475"/>
            <a:chOff x="817575" y="371700"/>
            <a:chExt cx="10556875" cy="5906475"/>
          </a:xfrm>
        </p:grpSpPr>
        <p:pic>
          <p:nvPicPr>
            <p:cNvPr id="159" name="Google Shape;159;p3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17575" y="1116101"/>
              <a:ext cx="10556875" cy="5162074"/>
            </a:xfrm>
            <a:prstGeom prst="rect">
              <a:avLst/>
            </a:prstGeom>
            <a:noFill/>
            <a:ln>
              <a:noFill/>
            </a:ln>
          </p:spPr>
        </p:pic>
        <p:pic>
          <p:nvPicPr>
            <p:cNvPr id="160" name="Google Shape;160;p33"/>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470200" y="371700"/>
              <a:ext cx="9251600" cy="7444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p:nvPr/>
        </p:nvSpPr>
        <p:spPr>
          <a:xfrm>
            <a:off x="4476750" y="3082623"/>
            <a:ext cx="3238500" cy="62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3600" b="1">
                <a:solidFill>
                  <a:srgbClr val="FF7423"/>
                </a:solidFill>
                <a:latin typeface="Montserrat"/>
                <a:ea typeface="Montserrat"/>
                <a:cs typeface="Montserrat"/>
                <a:sym typeface="Montserrat"/>
              </a:rPr>
              <a:t>Poll #1</a:t>
            </a:r>
            <a:endParaRPr sz="3600" b="1">
              <a:solidFill>
                <a:srgbClr val="FF7423"/>
              </a:solidFill>
              <a:latin typeface="Montserrat"/>
              <a:ea typeface="Montserrat"/>
              <a:cs typeface="Montserrat"/>
              <a:sym typeface="Montserrat"/>
            </a:endParaRPr>
          </a:p>
        </p:txBody>
      </p:sp>
      <p:sp>
        <p:nvSpPr>
          <p:cNvPr id="167" name="Google Shape;167;p34"/>
          <p:cNvSpPr txBox="1"/>
          <p:nvPr/>
        </p:nvSpPr>
        <p:spPr>
          <a:xfrm>
            <a:off x="2204400" y="3629994"/>
            <a:ext cx="7783200" cy="148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100">
                <a:solidFill>
                  <a:srgbClr val="535352"/>
                </a:solidFill>
                <a:latin typeface="Montserrat Light"/>
                <a:ea typeface="Montserrat Light"/>
                <a:cs typeface="Montserrat Light"/>
                <a:sym typeface="Montserrat Light"/>
              </a:rPr>
              <a:t>How </a:t>
            </a:r>
            <a:r>
              <a:rPr lang="en-US" sz="3100" b="1">
                <a:solidFill>
                  <a:srgbClr val="535352"/>
                </a:solidFill>
                <a:latin typeface="Montserrat"/>
                <a:ea typeface="Montserrat"/>
                <a:cs typeface="Montserrat"/>
                <a:sym typeface="Montserrat"/>
              </a:rPr>
              <a:t>effective</a:t>
            </a:r>
            <a:r>
              <a:rPr lang="en-US" sz="3100">
                <a:solidFill>
                  <a:srgbClr val="535352"/>
                </a:solidFill>
                <a:latin typeface="Montserrat Light"/>
                <a:ea typeface="Montserrat Light"/>
                <a:cs typeface="Montserrat Light"/>
                <a:sym typeface="Montserrat Light"/>
              </a:rPr>
              <a:t> is your firm at actually advancing change management and technology evolution?</a:t>
            </a:r>
            <a:endParaRPr sz="3100">
              <a:solidFill>
                <a:srgbClr val="535352"/>
              </a:solidFill>
              <a:latin typeface="Montserrat Light"/>
              <a:ea typeface="Montserrat Light"/>
              <a:cs typeface="Montserrat Light"/>
              <a:sym typeface="Montserrat Light"/>
            </a:endParaRPr>
          </a:p>
        </p:txBody>
      </p:sp>
      <p:pic>
        <p:nvPicPr>
          <p:cNvPr id="168" name="Google Shape;168;p34"/>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039462" y="1019894"/>
            <a:ext cx="2113075" cy="1968198"/>
          </a:xfrm>
          <a:prstGeom prst="rect">
            <a:avLst/>
          </a:prstGeom>
          <a:noFill/>
          <a:ln>
            <a:noFill/>
          </a:ln>
        </p:spPr>
      </p:pic>
    </p:spTree>
  </p:cSld>
  <p:clrMapOvr>
    <a:masterClrMapping/>
  </p:clrMapOvr>
</p:sld>
</file>

<file path=ppt/theme/theme1.xml><?xml version="1.0" encoding="utf-8"?>
<a:theme xmlns:a="http://schemas.openxmlformats.org/drawingml/2006/main" name="1_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2452</Words>
  <Application>Microsoft Macintosh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Montserrat SemiBold</vt:lpstr>
      <vt:lpstr>Montserrat Light</vt:lpstr>
      <vt:lpstr>Calibri</vt:lpstr>
      <vt:lpstr>Montserrat ExtraBold</vt:lpstr>
      <vt:lpstr>Arial</vt:lpstr>
      <vt:lpstr>Montserrat</vt:lpstr>
      <vt:lpstr>Gill Sans</vt:lpstr>
      <vt:lpstr>Montserrat Medium</vt:lpstr>
      <vt:lpstr>1_Gallery</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kenady@snappconner1.onmicrosoft.com</cp:lastModifiedBy>
  <cp:revision>9</cp:revision>
  <dcterms:modified xsi:type="dcterms:W3CDTF">2021-11-17T21:30:31Z</dcterms:modified>
  <cp:category/>
</cp:coreProperties>
</file>